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75"/>
  </p:notesMasterIdLst>
  <p:handoutMasterIdLst>
    <p:handoutMasterId r:id="rId76"/>
  </p:handoutMasterIdLst>
  <p:sldIdLst>
    <p:sldId id="256" r:id="rId2"/>
    <p:sldId id="257" r:id="rId3"/>
    <p:sldId id="456" r:id="rId4"/>
    <p:sldId id="468" r:id="rId5"/>
    <p:sldId id="469" r:id="rId6"/>
    <p:sldId id="470" r:id="rId7"/>
    <p:sldId id="471" r:id="rId8"/>
    <p:sldId id="472" r:id="rId9"/>
    <p:sldId id="463" r:id="rId10"/>
    <p:sldId id="457" r:id="rId11"/>
    <p:sldId id="462" r:id="rId12"/>
    <p:sldId id="466" r:id="rId13"/>
    <p:sldId id="467" r:id="rId14"/>
    <p:sldId id="461" r:id="rId15"/>
    <p:sldId id="464" r:id="rId16"/>
    <p:sldId id="465" r:id="rId17"/>
    <p:sldId id="458" r:id="rId18"/>
    <p:sldId id="459" r:id="rId19"/>
    <p:sldId id="460" r:id="rId20"/>
    <p:sldId id="413" r:id="rId21"/>
    <p:sldId id="313" r:id="rId22"/>
    <p:sldId id="414" r:id="rId23"/>
    <p:sldId id="360" r:id="rId24"/>
    <p:sldId id="415" r:id="rId25"/>
    <p:sldId id="407" r:id="rId26"/>
    <p:sldId id="440" r:id="rId27"/>
    <p:sldId id="408" r:id="rId28"/>
    <p:sldId id="409" r:id="rId29"/>
    <p:sldId id="448" r:id="rId30"/>
    <p:sldId id="442" r:id="rId31"/>
    <p:sldId id="443" r:id="rId32"/>
    <p:sldId id="444" r:id="rId33"/>
    <p:sldId id="431" r:id="rId34"/>
    <p:sldId id="432" r:id="rId35"/>
    <p:sldId id="433" r:id="rId36"/>
    <p:sldId id="434" r:id="rId37"/>
    <p:sldId id="435" r:id="rId38"/>
    <p:sldId id="436" r:id="rId39"/>
    <p:sldId id="437" r:id="rId40"/>
    <p:sldId id="438" r:id="rId41"/>
    <p:sldId id="439" r:id="rId42"/>
    <p:sldId id="327" r:id="rId43"/>
    <p:sldId id="368" r:id="rId44"/>
    <p:sldId id="425" r:id="rId45"/>
    <p:sldId id="454" r:id="rId46"/>
    <p:sldId id="426" r:id="rId47"/>
    <p:sldId id="428" r:id="rId48"/>
    <p:sldId id="449" r:id="rId49"/>
    <p:sldId id="450" r:id="rId50"/>
    <p:sldId id="371" r:id="rId51"/>
    <p:sldId id="372" r:id="rId52"/>
    <p:sldId id="373" r:id="rId53"/>
    <p:sldId id="376" r:id="rId54"/>
    <p:sldId id="377" r:id="rId55"/>
    <p:sldId id="379" r:id="rId56"/>
    <p:sldId id="451" r:id="rId57"/>
    <p:sldId id="381" r:id="rId58"/>
    <p:sldId id="452" r:id="rId59"/>
    <p:sldId id="453" r:id="rId60"/>
    <p:sldId id="441" r:id="rId61"/>
    <p:sldId id="445" r:id="rId62"/>
    <p:sldId id="422" r:id="rId63"/>
    <p:sldId id="455" r:id="rId64"/>
    <p:sldId id="418" r:id="rId65"/>
    <p:sldId id="305" r:id="rId66"/>
    <p:sldId id="423" r:id="rId67"/>
    <p:sldId id="397" r:id="rId68"/>
    <p:sldId id="399" r:id="rId69"/>
    <p:sldId id="400" r:id="rId70"/>
    <p:sldId id="401" r:id="rId71"/>
    <p:sldId id="405" r:id="rId72"/>
    <p:sldId id="406" r:id="rId73"/>
    <p:sldId id="404" r:id="rId74"/>
  </p:sldIdLst>
  <p:sldSz cx="10693400" cy="7561263"/>
  <p:notesSz cx="6802438" cy="99345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전철웅" initials="전" lastIdx="2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9BBB59"/>
    <a:srgbClr val="64C664"/>
    <a:srgbClr val="66FF66"/>
    <a:srgbClr val="F5C80B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43FEFDC-15E3-491C-A088-F1DEBE634924}">
  <a:tblStyle styleId="{843FEFDC-15E3-491C-A088-F1DEBE634924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Style>
        <a:tcBdr/>
        <a:fill>
          <a:solidFill>
            <a:srgbClr val="CFD7E7"/>
          </a:solidFill>
        </a:fill>
      </a:tcStyle>
    </a:band1H>
    <a:band1V>
      <a:tcStyle>
        <a:tcBdr/>
        <a:fill>
          <a:solidFill>
            <a:srgbClr val="CFD7E7"/>
          </a:solidFill>
        </a:fill>
      </a:tcStyle>
    </a:band1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DDB9F75A-902A-4AE5-BB35-49271CD8FD30}" styleName="Table_1"/>
  <a:tblStyle styleId="{7CE60E57-7134-46F5-8AC9-E86A21D04B73}" styleName="Table_2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772" autoAdjust="0"/>
    <p:restoredTop sz="86450" autoAdjust="0"/>
  </p:normalViewPr>
  <p:slideViewPr>
    <p:cSldViewPr>
      <p:cViewPr varScale="1">
        <p:scale>
          <a:sx n="105" d="100"/>
          <a:sy n="105" d="100"/>
        </p:scale>
        <p:origin x="822" y="60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24" d="100"/>
          <a:sy n="124" d="100"/>
        </p:scale>
        <p:origin x="317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8464" cy="498406"/>
          </a:xfrm>
          <a:prstGeom prst="rect">
            <a:avLst/>
          </a:prstGeom>
        </p:spPr>
        <p:txBody>
          <a:bodyPr vert="horz" lIns="91796" tIns="45898" rIns="91796" bIns="4589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2386" y="0"/>
            <a:ext cx="2948464" cy="498406"/>
          </a:xfrm>
          <a:prstGeom prst="rect">
            <a:avLst/>
          </a:prstGeom>
        </p:spPr>
        <p:txBody>
          <a:bodyPr vert="horz" lIns="91796" tIns="45898" rIns="91796" bIns="45898" rtlCol="0"/>
          <a:lstStyle>
            <a:lvl1pPr algn="r">
              <a:defRPr sz="1200"/>
            </a:lvl1pPr>
          </a:lstStyle>
          <a:p>
            <a:fld id="{E5988287-578B-4741-92CC-D4521B7DBA89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436169"/>
            <a:ext cx="2948464" cy="498406"/>
          </a:xfrm>
          <a:prstGeom prst="rect">
            <a:avLst/>
          </a:prstGeom>
        </p:spPr>
        <p:txBody>
          <a:bodyPr vert="horz" lIns="91796" tIns="45898" rIns="91796" bIns="4589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2386" y="9436169"/>
            <a:ext cx="2948464" cy="498406"/>
          </a:xfrm>
          <a:prstGeom prst="rect">
            <a:avLst/>
          </a:prstGeom>
        </p:spPr>
        <p:txBody>
          <a:bodyPr vert="horz" lIns="91796" tIns="45898" rIns="91796" bIns="45898" rtlCol="0" anchor="b"/>
          <a:lstStyle>
            <a:lvl1pPr algn="r">
              <a:defRPr sz="1200"/>
            </a:lvl1pPr>
          </a:lstStyle>
          <a:p>
            <a:fld id="{5D1D9A7D-24A1-8F43-BD3C-1EB96CB1D8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187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2" y="4"/>
            <a:ext cx="2947723" cy="498529"/>
          </a:xfrm>
          <a:prstGeom prst="rect">
            <a:avLst/>
          </a:prstGeom>
          <a:noFill/>
          <a:ln>
            <a:noFill/>
          </a:ln>
        </p:spPr>
        <p:txBody>
          <a:bodyPr lIns="90946" tIns="90946" rIns="90946" bIns="90946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8794" marR="0" lvl="1" indent="-823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37588" marR="0" lvl="2" indent="-1648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56382" marR="0" lvl="3" indent="-2470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75176" marR="0" lvl="4" indent="-3295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93969" marR="0" lvl="5" indent="-4118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12765" marR="0" lvl="6" indent="-4942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31559" marR="0" lvl="7" indent="-5765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50353" marR="0" lvl="8" indent="-6589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53142" y="4"/>
            <a:ext cx="2947723" cy="498529"/>
          </a:xfrm>
          <a:prstGeom prst="rect">
            <a:avLst/>
          </a:prstGeom>
          <a:noFill/>
          <a:ln>
            <a:noFill/>
          </a:ln>
        </p:spPr>
        <p:txBody>
          <a:bodyPr lIns="90946" tIns="90946" rIns="90946" bIns="90946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8794" marR="0" lvl="1" indent="-823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37588" marR="0" lvl="2" indent="-1648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56382" marR="0" lvl="3" indent="-2470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75176" marR="0" lvl="4" indent="-3295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93969" marR="0" lvl="5" indent="-4118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12765" marR="0" lvl="6" indent="-4942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31559" marR="0" lvl="7" indent="-5765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50353" marR="0" lvl="8" indent="-6589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  <a:noFill/>
          <a:ln>
            <a:noFill/>
          </a:ln>
        </p:spPr>
        <p:txBody>
          <a:bodyPr lIns="90946" tIns="90946" rIns="90946" bIns="90946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2" y="9436046"/>
            <a:ext cx="2947723" cy="498529"/>
          </a:xfrm>
          <a:prstGeom prst="rect">
            <a:avLst/>
          </a:prstGeom>
          <a:noFill/>
          <a:ln>
            <a:noFill/>
          </a:ln>
        </p:spPr>
        <p:txBody>
          <a:bodyPr lIns="90946" tIns="90946" rIns="90946" bIns="90946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18794" marR="0" lvl="1" indent="-823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37588" marR="0" lvl="2" indent="-1648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56382" marR="0" lvl="3" indent="-2470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75176" marR="0" lvl="4" indent="-3295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93969" marR="0" lvl="5" indent="-4118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12765" marR="0" lvl="6" indent="-4942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31559" marR="0" lvl="7" indent="-5765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50353" marR="0" lvl="8" indent="-6589" algn="l" rtl="0">
              <a:spcBef>
                <a:spcPts val="0"/>
              </a:spcBef>
              <a:buNone/>
              <a:defRPr sz="2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53142" y="9436046"/>
            <a:ext cx="2947723" cy="498529"/>
          </a:xfrm>
          <a:prstGeom prst="rect">
            <a:avLst/>
          </a:prstGeom>
          <a:noFill/>
          <a:ln>
            <a:noFill/>
          </a:ln>
        </p:spPr>
        <p:txBody>
          <a:bodyPr lIns="90001" tIns="44987" rIns="90001" bIns="44987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ko-KR" sz="1200" smtClean="0">
                <a:solidFill>
                  <a:schemeClr val="dk1"/>
                </a:solidFill>
              </a:rPr>
              <a:pPr algn="r">
                <a:buSzPct val="25000"/>
              </a:pPr>
              <a:t>‹#›</a:t>
            </a:fld>
            <a:endParaRPr lang="ko-KR" altLang="en-US"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95197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  <a:noFill/>
          <a:ln>
            <a:noFill/>
          </a:ln>
        </p:spPr>
        <p:txBody>
          <a:bodyPr lIns="90001" tIns="44987" rIns="90001" bIns="44987" anchor="t" anchorCtr="0">
            <a:noAutofit/>
          </a:bodyPr>
          <a:lstStyle/>
          <a:p>
            <a:pPr>
              <a:buSzPct val="25000"/>
            </a:pPr>
            <a:endParaRPr lang="en-US" altLang="ko-KR" dirty="0"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3853142" y="9436046"/>
            <a:ext cx="2947723" cy="498529"/>
          </a:xfrm>
          <a:prstGeom prst="rect">
            <a:avLst/>
          </a:prstGeom>
          <a:noFill/>
          <a:ln>
            <a:noFill/>
          </a:ln>
        </p:spPr>
        <p:txBody>
          <a:bodyPr lIns="90001" tIns="44987" rIns="90001" bIns="44987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</a:rPr>
              <a:pPr algn="r">
                <a:buSzPct val="25000"/>
              </a:pPr>
              <a:t>1</a:t>
            </a:fld>
            <a:endParaRPr lang="ko-KR" altLang="en-US"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847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7550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7684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9918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51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3177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761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336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274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8352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629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87110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768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5355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3368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87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9805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4218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35822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1117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90040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000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84886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2167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9082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07835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3198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64776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057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49631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8238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02125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8633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7537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6917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708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66460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23277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487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7658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77513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694829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31875" y="1243013"/>
            <a:ext cx="4738688" cy="33528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1200">
                <a:solidFill>
                  <a:schemeClr val="dk1"/>
                </a:solidFill>
              </a:rPr>
              <a:pPr algn="r">
                <a:buSzPct val="25000"/>
              </a:pPr>
              <a:t>65</a:t>
            </a:fld>
            <a:endParaRPr lang="ko-KR" altLang="en-US"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924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4991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4583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7107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55980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6578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76353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8047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4852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323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4382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lang="ko-KR" altLang="en-US" dirty="0" smtClean="0"/>
          </a:p>
        </p:txBody>
      </p:sp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053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42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0244" y="4781515"/>
            <a:ext cx="5441950" cy="3911435"/>
          </a:xfrm>
          <a:prstGeom prst="rect">
            <a:avLst/>
          </a:prstGeom>
        </p:spPr>
        <p:txBody>
          <a:bodyPr lIns="90946" tIns="90946" rIns="90946" bIns="90946" anchor="t" anchorCtr="0">
            <a:noAutofit/>
          </a:bodyPr>
          <a:lstStyle/>
          <a:p>
            <a:endParaRPr dirty="0"/>
          </a:p>
        </p:txBody>
      </p:sp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031875" y="1243013"/>
            <a:ext cx="4738688" cy="335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92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 (White)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4770636" y="7020991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pic>
        <p:nvPicPr>
          <p:cNvPr id="7" name="그림 6" descr="배경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55" y="0"/>
            <a:ext cx="10686290" cy="7561263"/>
          </a:xfrm>
          <a:prstGeom prst="rect">
            <a:avLst/>
          </a:prstGeom>
        </p:spPr>
      </p:pic>
      <p:sp>
        <p:nvSpPr>
          <p:cNvPr id="9" name="직사각형 8"/>
          <p:cNvSpPr/>
          <p:nvPr userDrawn="1"/>
        </p:nvSpPr>
        <p:spPr>
          <a:xfrm>
            <a:off x="0" y="708847"/>
            <a:ext cx="10693400" cy="456829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44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094F-F5C4-4F5B-8516-C602F1D251C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590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 (Confidential_Small)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5"/>
            <a:ext cx="10693400" cy="74237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0" y="5"/>
            <a:ext cx="540000" cy="126035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lIns="91375" tIns="45675" rIns="91375" bIns="456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1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540000" y="2619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140" y="7162398"/>
            <a:ext cx="3869929" cy="398865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5821489" y="7194896"/>
            <a:ext cx="4840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lang="en-US" altLang="ko-KR" sz="1600" b="1" dirty="0" smtClean="0">
                <a:latin typeface="+mn-ea"/>
                <a:ea typeface="+mn-ea"/>
              </a:rPr>
              <a:t>ynamics</a:t>
            </a:r>
            <a:r>
              <a:rPr lang="en-US" altLang="ko-KR" sz="1600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</a:t>
            </a:r>
            <a:r>
              <a:rPr lang="en-US" altLang="ko-KR" sz="1600" b="1" dirty="0" smtClean="0">
                <a:latin typeface="+mn-ea"/>
                <a:ea typeface="+mn-ea"/>
              </a:rPr>
              <a:t>sed</a:t>
            </a:r>
            <a:r>
              <a:rPr lang="en-US" altLang="ko-KR" sz="1600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r>
              <a:rPr lang="en-US" altLang="ko-KR" sz="1600" b="1" dirty="0" smtClean="0">
                <a:latin typeface="+mn-ea"/>
                <a:ea typeface="+mn-ea"/>
              </a:rPr>
              <a:t>imulation </a:t>
            </a:r>
            <a:r>
              <a:rPr lang="en-US" altLang="ko-KR" sz="1600" b="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r>
              <a:rPr lang="en-US" altLang="ko-KR" sz="1600" b="1" dirty="0" smtClean="0">
                <a:latin typeface="+mn-ea"/>
                <a:ea typeface="+mn-ea"/>
              </a:rPr>
              <a:t>ngineering Lab.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8" name="Shape 12"/>
          <p:cNvSpPr txBox="1">
            <a:spLocks noGrp="1"/>
          </p:cNvSpPr>
          <p:nvPr>
            <p:ph type="sldNum" idx="12"/>
          </p:nvPr>
        </p:nvSpPr>
        <p:spPr>
          <a:xfrm>
            <a:off x="4770636" y="7134527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ko-KR" sz="2000" smtClean="0"/>
              <a:pPr algn="r">
                <a:buSzPct val="25000"/>
              </a:pPr>
              <a:t>‹#›</a:t>
            </a:fld>
            <a:endParaRPr 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간지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 flipH="1" flipV="1">
            <a:off x="781053" y="-9522"/>
            <a:ext cx="3349920" cy="3209052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2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 userDrawn="1"/>
        </p:nvCxnSpPr>
        <p:spPr>
          <a:xfrm flipH="1">
            <a:off x="-10033" y="-9525"/>
            <a:ext cx="1665832" cy="1623358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 userDrawn="1"/>
        </p:nvCxnSpPr>
        <p:spPr>
          <a:xfrm flipH="1" flipV="1">
            <a:off x="1227683" y="151787"/>
            <a:ext cx="2981168" cy="2855807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 userDrawn="1"/>
        </p:nvCxnSpPr>
        <p:spPr>
          <a:xfrm flipH="1">
            <a:off x="0" y="-9525"/>
            <a:ext cx="1931144" cy="1881905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flipH="1">
            <a:off x="876300" y="1866900"/>
            <a:ext cx="3114676" cy="295275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5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flipH="1" flipV="1">
            <a:off x="-18684" y="3324225"/>
            <a:ext cx="2616024" cy="2506016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endCxn id="10" idx="3"/>
          </p:cNvCxnSpPr>
          <p:nvPr userDrawn="1"/>
        </p:nvCxnSpPr>
        <p:spPr>
          <a:xfrm flipH="1" flipV="1">
            <a:off x="0" y="3079750"/>
            <a:ext cx="2136601" cy="205003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1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자유형 9"/>
          <p:cNvSpPr/>
          <p:nvPr userDrawn="1"/>
        </p:nvSpPr>
        <p:spPr>
          <a:xfrm>
            <a:off x="0" y="539750"/>
            <a:ext cx="3371850" cy="3841750"/>
          </a:xfrm>
          <a:custGeom>
            <a:avLst/>
            <a:gdLst>
              <a:gd name="connsiteX0" fmla="*/ 1358900 w 3371850"/>
              <a:gd name="connsiteY0" fmla="*/ 0 h 3841750"/>
              <a:gd name="connsiteX1" fmla="*/ 3371850 w 3371850"/>
              <a:gd name="connsiteY1" fmla="*/ 1924050 h 3841750"/>
              <a:gd name="connsiteX2" fmla="*/ 1358900 w 3371850"/>
              <a:gd name="connsiteY2" fmla="*/ 3841750 h 3841750"/>
              <a:gd name="connsiteX3" fmla="*/ 0 w 3371850"/>
              <a:gd name="connsiteY3" fmla="*/ 2540000 h 3841750"/>
              <a:gd name="connsiteX4" fmla="*/ 0 w 3371850"/>
              <a:gd name="connsiteY4" fmla="*/ 1327150 h 3841750"/>
              <a:gd name="connsiteX5" fmla="*/ 1358900 w 3371850"/>
              <a:gd name="connsiteY5" fmla="*/ 0 h 384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71850" h="3841750">
                <a:moveTo>
                  <a:pt x="1358900" y="0"/>
                </a:moveTo>
                <a:lnTo>
                  <a:pt x="3371850" y="1924050"/>
                </a:lnTo>
                <a:lnTo>
                  <a:pt x="1358900" y="3841750"/>
                </a:lnTo>
                <a:lnTo>
                  <a:pt x="0" y="2540000"/>
                </a:lnTo>
                <a:lnTo>
                  <a:pt x="0" y="1327150"/>
                </a:lnTo>
                <a:lnTo>
                  <a:pt x="135890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 smtClean="0">
                <a:latin typeface="Copperplate Gothic Bold" panose="020E0705020206020404" pitchFamily="34" charset="0"/>
              </a:rPr>
              <a:t>          Contents</a:t>
            </a:r>
            <a:endParaRPr lang="ko-KR" altLang="en-US" sz="2000" dirty="0">
              <a:latin typeface="Copperplate Gothic Bold" panose="020E0705020206020404" pitchFamily="34" charset="0"/>
            </a:endParaRPr>
          </a:p>
        </p:txBody>
      </p:sp>
      <p:sp>
        <p:nvSpPr>
          <p:cNvPr id="11" name="자유형 10"/>
          <p:cNvSpPr/>
          <p:nvPr userDrawn="1"/>
        </p:nvSpPr>
        <p:spPr>
          <a:xfrm>
            <a:off x="0" y="0"/>
            <a:ext cx="1238249" cy="1609725"/>
          </a:xfrm>
          <a:custGeom>
            <a:avLst/>
            <a:gdLst>
              <a:gd name="connsiteX0" fmla="*/ 1209675 w 1209675"/>
              <a:gd name="connsiteY0" fmla="*/ 409575 h 1600200"/>
              <a:gd name="connsiteX1" fmla="*/ 781050 w 1209675"/>
              <a:gd name="connsiteY1" fmla="*/ 0 h 1600200"/>
              <a:gd name="connsiteX2" fmla="*/ 0 w 1209675"/>
              <a:gd name="connsiteY2" fmla="*/ 0 h 1600200"/>
              <a:gd name="connsiteX3" fmla="*/ 0 w 1209675"/>
              <a:gd name="connsiteY3" fmla="*/ 1600200 h 1600200"/>
              <a:gd name="connsiteX4" fmla="*/ 1209675 w 1209675"/>
              <a:gd name="connsiteY4" fmla="*/ 409575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09675" h="1600200">
                <a:moveTo>
                  <a:pt x="1209675" y="409575"/>
                </a:moveTo>
                <a:lnTo>
                  <a:pt x="781050" y="0"/>
                </a:lnTo>
                <a:lnTo>
                  <a:pt x="0" y="0"/>
                </a:lnTo>
                <a:lnTo>
                  <a:pt x="0" y="1600200"/>
                </a:lnTo>
                <a:lnTo>
                  <a:pt x="1209675" y="4095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/>
          <p:cNvCxnSpPr/>
          <p:nvPr userDrawn="1"/>
        </p:nvCxnSpPr>
        <p:spPr>
          <a:xfrm flipH="1">
            <a:off x="1143000" y="2212727"/>
            <a:ext cx="2749884" cy="2606923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6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2"/>
          <p:cNvSpPr/>
          <p:nvPr userDrawn="1"/>
        </p:nvSpPr>
        <p:spPr>
          <a:xfrm>
            <a:off x="1495425" y="0"/>
            <a:ext cx="3095625" cy="1933575"/>
          </a:xfrm>
          <a:custGeom>
            <a:avLst/>
            <a:gdLst>
              <a:gd name="connsiteX0" fmla="*/ 0 w 3095625"/>
              <a:gd name="connsiteY0" fmla="*/ 419100 h 1933575"/>
              <a:gd name="connsiteX1" fmla="*/ 1581150 w 3095625"/>
              <a:gd name="connsiteY1" fmla="*/ 1933575 h 1933575"/>
              <a:gd name="connsiteX2" fmla="*/ 3095625 w 3095625"/>
              <a:gd name="connsiteY2" fmla="*/ 419100 h 1933575"/>
              <a:gd name="connsiteX3" fmla="*/ 2676525 w 3095625"/>
              <a:gd name="connsiteY3" fmla="*/ 0 h 1933575"/>
              <a:gd name="connsiteX4" fmla="*/ 438150 w 3095625"/>
              <a:gd name="connsiteY4" fmla="*/ 0 h 1933575"/>
              <a:gd name="connsiteX5" fmla="*/ 0 w 3095625"/>
              <a:gd name="connsiteY5" fmla="*/ 419100 h 193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5625" h="1933575">
                <a:moveTo>
                  <a:pt x="0" y="419100"/>
                </a:moveTo>
                <a:lnTo>
                  <a:pt x="1581150" y="1933575"/>
                </a:lnTo>
                <a:lnTo>
                  <a:pt x="3095625" y="419100"/>
                </a:lnTo>
                <a:lnTo>
                  <a:pt x="2676525" y="0"/>
                </a:lnTo>
                <a:lnTo>
                  <a:pt x="438150" y="0"/>
                </a:lnTo>
                <a:lnTo>
                  <a:pt x="0" y="41910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92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140" y="7162398"/>
            <a:ext cx="3869929" cy="398865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821489" y="7194896"/>
            <a:ext cx="4840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</a:t>
            </a:r>
            <a:r>
              <a:rPr lang="en-US" altLang="ko-KR" sz="1600" b="1" dirty="0" smtClean="0">
                <a:latin typeface="+mn-ea"/>
                <a:ea typeface="+mn-ea"/>
              </a:rPr>
              <a:t>ynamics</a:t>
            </a:r>
            <a:r>
              <a:rPr lang="en-US" altLang="ko-KR" sz="1600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</a:t>
            </a:r>
            <a:r>
              <a:rPr lang="en-US" altLang="ko-KR" sz="1600" b="1" dirty="0" smtClean="0">
                <a:latin typeface="+mn-ea"/>
                <a:ea typeface="+mn-ea"/>
              </a:rPr>
              <a:t>sed</a:t>
            </a:r>
            <a:r>
              <a:rPr lang="en-US" altLang="ko-KR" sz="1600" b="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600" b="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S</a:t>
            </a:r>
            <a:r>
              <a:rPr lang="en-US" altLang="ko-KR" sz="1600" b="1" dirty="0" smtClean="0">
                <a:latin typeface="+mn-ea"/>
                <a:ea typeface="+mn-ea"/>
              </a:rPr>
              <a:t>imulation </a:t>
            </a:r>
            <a:r>
              <a:rPr lang="en-US" altLang="ko-KR" sz="1600" b="0" dirty="0" smtClean="0">
                <a:solidFill>
                  <a:schemeClr val="accent1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</a:t>
            </a:r>
            <a:r>
              <a:rPr lang="en-US" altLang="ko-KR" sz="1600" b="1" dirty="0" smtClean="0">
                <a:latin typeface="+mn-ea"/>
                <a:ea typeface="+mn-ea"/>
              </a:rPr>
              <a:t>ngineering Lab.</a:t>
            </a:r>
            <a:endParaRPr lang="ko-KR" altLang="en-US" sz="1600" b="1" dirty="0">
              <a:latin typeface="+mn-ea"/>
              <a:ea typeface="+mn-ea"/>
            </a:endParaRPr>
          </a:p>
        </p:txBody>
      </p:sp>
      <p:sp>
        <p:nvSpPr>
          <p:cNvPr id="16" name="Shape 12"/>
          <p:cNvSpPr txBox="1">
            <a:spLocks noGrp="1"/>
          </p:cNvSpPr>
          <p:nvPr>
            <p:ph type="sldNum" idx="12"/>
          </p:nvPr>
        </p:nvSpPr>
        <p:spPr>
          <a:xfrm>
            <a:off x="4770636" y="7158697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algn="r">
              <a:buSzPct val="25000"/>
            </a:pPr>
            <a:fld id="{00000000-1234-1234-1234-123412341234}" type="slidenum">
              <a:rPr lang="ko-KR" sz="2000" smtClean="0"/>
              <a:pPr algn="r">
                <a:buSzPct val="25000"/>
              </a:pPr>
              <a:t>‹#›</a:t>
            </a:fld>
            <a:endParaRPr lang="ko-K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 (Blue)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108157" y="7008171"/>
            <a:ext cx="2495127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2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빈 화면 (White)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108157" y="7008171"/>
            <a:ext cx="2495127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2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 (Blue Wave)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108157" y="7008171"/>
            <a:ext cx="2495127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2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52"/>
            <a:ext cx="10693400" cy="755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 (Grey Wave)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108157" y="7008171"/>
            <a:ext cx="2495127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2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" name="Shape 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52"/>
            <a:ext cx="10693400" cy="7557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 (Confidential_Big)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108157" y="7008171"/>
            <a:ext cx="2495127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2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0" y="0"/>
            <a:ext cx="10693400" cy="126035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0"/>
            <a:ext cx="540000" cy="1260350"/>
          </a:xfrm>
          <a:prstGeom prst="rect">
            <a:avLst/>
          </a:prstGeom>
          <a:solidFill>
            <a:srgbClr val="FFFFFF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/>
          <p:nvPr/>
        </p:nvSpPr>
        <p:spPr>
          <a:xfrm>
            <a:off x="6709952" y="0"/>
            <a:ext cx="3999493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ko-KR" sz="4000" b="1">
                <a:solidFill>
                  <a:srgbClr val="57D3FF"/>
                </a:solidFill>
                <a:latin typeface="Arial"/>
                <a:ea typeface="Arial"/>
                <a:cs typeface="Arial"/>
                <a:sym typeface="Arial"/>
              </a:rPr>
              <a:t>CONFIDENTIAL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첨부 슬라이드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108157" y="7008171"/>
            <a:ext cx="2495127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0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20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/>
          <p:nvPr/>
        </p:nvSpPr>
        <p:spPr>
          <a:xfrm>
            <a:off x="0" y="0"/>
            <a:ext cx="10693400" cy="12603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0" y="0"/>
            <a:ext cx="540000" cy="1260350"/>
          </a:xfrm>
          <a:prstGeom prst="rect">
            <a:avLst/>
          </a:prstGeom>
          <a:solidFill>
            <a:srgbClr val="D8D8D8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2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108157" y="7008171"/>
            <a:ext cx="2495127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ko-KR" sz="2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ko-KR" sz="2000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16.png"/><Relationship Id="rId7" Type="http://schemas.openxmlformats.org/officeDocument/2006/relationships/slide" Target="slide15.xml"/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5" Type="http://schemas.openxmlformats.org/officeDocument/2006/relationships/slide" Target="slide9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0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1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3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1.png"/><Relationship Id="rId3" Type="http://schemas.openxmlformats.org/officeDocument/2006/relationships/image" Target="../media/image26.png"/><Relationship Id="rId7" Type="http://schemas.openxmlformats.org/officeDocument/2006/relationships/image" Target="../media/image69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660.png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6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6" Type="http://schemas.openxmlformats.org/officeDocument/2006/relationships/image" Target="../media/image700.png"/><Relationship Id="rId5" Type="http://schemas.openxmlformats.org/officeDocument/2006/relationships/image" Target="../media/image87.png"/><Relationship Id="rId4" Type="http://schemas.openxmlformats.org/officeDocument/2006/relationships/notesSlide" Target="../notesSlides/notesSlide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1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5" Type="http://schemas.openxmlformats.org/officeDocument/2006/relationships/image" Target="../media/image801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831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9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0.png"/><Relationship Id="rId13" Type="http://schemas.openxmlformats.org/officeDocument/2006/relationships/image" Target="../media/image950.png"/><Relationship Id="rId18" Type="http://schemas.openxmlformats.org/officeDocument/2006/relationships/image" Target="../media/image1000.png"/><Relationship Id="rId7" Type="http://schemas.openxmlformats.org/officeDocument/2006/relationships/image" Target="../media/image890.png"/><Relationship Id="rId12" Type="http://schemas.openxmlformats.org/officeDocument/2006/relationships/image" Target="../media/image9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11" Type="http://schemas.openxmlformats.org/officeDocument/2006/relationships/image" Target="../media/image930.png"/><Relationship Id="rId5" Type="http://schemas.openxmlformats.org/officeDocument/2006/relationships/image" Target="../media/image870.png"/><Relationship Id="rId15" Type="http://schemas.openxmlformats.org/officeDocument/2006/relationships/image" Target="../media/image115.png"/><Relationship Id="rId10" Type="http://schemas.openxmlformats.org/officeDocument/2006/relationships/image" Target="../media/image920.png"/><Relationship Id="rId19" Type="http://schemas.openxmlformats.org/officeDocument/2006/relationships/image" Target="../media/image116.png"/><Relationship Id="rId4" Type="http://schemas.openxmlformats.org/officeDocument/2006/relationships/image" Target="../media/image114.png"/><Relationship Id="rId9" Type="http://schemas.openxmlformats.org/officeDocument/2006/relationships/image" Target="../media/image910.png"/><Relationship Id="rId14" Type="http://schemas.openxmlformats.org/officeDocument/2006/relationships/image" Target="../media/image9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126.png"/><Relationship Id="rId4" Type="http://schemas.openxmlformats.org/officeDocument/2006/relationships/notesSlide" Target="../notesSlides/notesSlide43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26.png"/><Relationship Id="rId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0.png"/><Relationship Id="rId4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134.png"/><Relationship Id="rId7" Type="http://schemas.openxmlformats.org/officeDocument/2006/relationships/image" Target="../media/image250.png"/><Relationship Id="rId12" Type="http://schemas.openxmlformats.org/officeDocument/2006/relationships/image" Target="../media/image3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92.png"/><Relationship Id="rId5" Type="http://schemas.openxmlformats.org/officeDocument/2006/relationships/image" Target="../media/image26.png"/><Relationship Id="rId10" Type="http://schemas.openxmlformats.org/officeDocument/2006/relationships/image" Target="../media/image282.png"/><Relationship Id="rId4" Type="http://schemas.openxmlformats.org/officeDocument/2006/relationships/image" Target="../media/image230.png"/><Relationship Id="rId9" Type="http://schemas.openxmlformats.org/officeDocument/2006/relationships/image" Target="../media/image27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png"/><Relationship Id="rId3" Type="http://schemas.openxmlformats.org/officeDocument/2006/relationships/image" Target="../media/image135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70.png"/><Relationship Id="rId4" Type="http://schemas.openxmlformats.org/officeDocument/2006/relationships/image" Target="../media/image26.png"/><Relationship Id="rId9" Type="http://schemas.openxmlformats.org/officeDocument/2006/relationships/image" Target="../media/image3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0.png"/><Relationship Id="rId13" Type="http://schemas.openxmlformats.org/officeDocument/2006/relationships/image" Target="../media/image931.png"/><Relationship Id="rId3" Type="http://schemas.openxmlformats.org/officeDocument/2006/relationships/image" Target="../media/image770.png"/><Relationship Id="rId7" Type="http://schemas.openxmlformats.org/officeDocument/2006/relationships/image" Target="../media/image810.png"/><Relationship Id="rId12" Type="http://schemas.openxmlformats.org/officeDocument/2006/relationships/image" Target="../media/image9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0.png"/><Relationship Id="rId11" Type="http://schemas.openxmlformats.org/officeDocument/2006/relationships/image" Target="../media/image911.png"/><Relationship Id="rId5" Type="http://schemas.openxmlformats.org/officeDocument/2006/relationships/image" Target="../media/image790.png"/><Relationship Id="rId10" Type="http://schemas.openxmlformats.org/officeDocument/2006/relationships/image" Target="../media/image840.png"/><Relationship Id="rId4" Type="http://schemas.openxmlformats.org/officeDocument/2006/relationships/image" Target="../media/image780.png"/><Relationship Id="rId9" Type="http://schemas.openxmlformats.org/officeDocument/2006/relationships/image" Target="../media/image830.png"/><Relationship Id="rId14" Type="http://schemas.openxmlformats.org/officeDocument/2006/relationships/image" Target="../media/image94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26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10" Type="http://schemas.openxmlformats.org/officeDocument/2006/relationships/image" Target="../media/image220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26.png"/><Relationship Id="rId7" Type="http://schemas.openxmlformats.org/officeDocument/2006/relationships/image" Target="../media/image8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5" Type="http://schemas.openxmlformats.org/officeDocument/2006/relationships/image" Target="../media/image860.png"/><Relationship Id="rId4" Type="http://schemas.openxmlformats.org/officeDocument/2006/relationships/image" Target="../media/image311.png"/><Relationship Id="rId9" Type="http://schemas.openxmlformats.org/officeDocument/2006/relationships/image" Target="../media/image90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62324" y="2742611"/>
            <a:ext cx="6876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rgbClr val="00B0F0"/>
                </a:solidFill>
                <a:latin typeface="+mn-ea"/>
                <a:ea typeface="+mn-ea"/>
              </a:rPr>
              <a:t>3D Slider Crank </a:t>
            </a:r>
            <a:r>
              <a:rPr lang="en-US" altLang="ko-KR" sz="4000" b="1" dirty="0" smtClean="0">
                <a:solidFill>
                  <a:srgbClr val="00B0F0"/>
                </a:solidFill>
                <a:latin typeface="+mn-ea"/>
                <a:ea typeface="+mn-ea"/>
              </a:rPr>
              <a:t>Tutorial</a:t>
            </a:r>
            <a:endParaRPr lang="en-US" altLang="ko-KR" sz="4000" b="1" dirty="0" smtClean="0">
              <a:solidFill>
                <a:srgbClr val="00B0F0"/>
              </a:solidFill>
              <a:latin typeface="+mn-ea"/>
              <a:ea typeface="+mn-ea"/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2106340" y="2412479"/>
            <a:ext cx="684076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2106340" y="3780631"/>
            <a:ext cx="6840760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798528" y="5393747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B0F0"/>
                </a:solidFill>
              </a:rPr>
              <a:t>작성자 </a:t>
            </a:r>
            <a:r>
              <a:rPr lang="en-US" altLang="ko-KR" sz="2800" dirty="0" smtClean="0">
                <a:solidFill>
                  <a:srgbClr val="00B0F0"/>
                </a:solidFill>
              </a:rPr>
              <a:t>: </a:t>
            </a:r>
            <a:r>
              <a:rPr lang="ko-KR" altLang="en-US" sz="2800" dirty="0" smtClean="0">
                <a:solidFill>
                  <a:srgbClr val="00B0F0"/>
                </a:solidFill>
              </a:rPr>
              <a:t>전 철 웅</a:t>
            </a:r>
            <a:endParaRPr lang="ko-KR" altLang="en-US" sz="2800" dirty="0">
              <a:solidFill>
                <a:srgbClr val="00B0F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84596" y="1950814"/>
            <a:ext cx="5782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mtClean="0">
                <a:solidFill>
                  <a:srgbClr val="00B0F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동역학 기반 시뮬레이션 공학 연구실</a:t>
            </a:r>
            <a:endParaRPr lang="ko-KR" altLang="en-US" sz="2400" b="1" dirty="0">
              <a:solidFill>
                <a:srgbClr val="00B0F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10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798686"/>
            <a:ext cx="7988042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질량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(MASS)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정보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9" name="그룹 28"/>
          <p:cNvGrpSpPr/>
          <p:nvPr/>
        </p:nvGrpSpPr>
        <p:grpSpPr>
          <a:xfrm>
            <a:off x="629493" y="2196455"/>
            <a:ext cx="8029575" cy="1127410"/>
            <a:chOff x="845517" y="2005149"/>
            <a:chExt cx="8029575" cy="112741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517" y="2265784"/>
              <a:ext cx="8029575" cy="8667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2217" y="2005149"/>
              <a:ext cx="7762875" cy="24765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78719" y="1260351"/>
            <a:ext cx="85683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모델링 정보의 시작 위치를 </a:t>
            </a:r>
            <a:r>
              <a:rPr lang="en-US" altLang="ko-KR" b="1" u="sng" dirty="0" smtClean="0">
                <a:solidFill>
                  <a:srgbClr val="FF0000"/>
                </a:solidFill>
              </a:rPr>
              <a:t>4</a:t>
            </a:r>
            <a:r>
              <a:rPr lang="ko-KR" altLang="en-US" b="1" u="sng" dirty="0" smtClean="0">
                <a:solidFill>
                  <a:srgbClr val="FF0000"/>
                </a:solidFill>
              </a:rPr>
              <a:t>행 </a:t>
            </a:r>
            <a:r>
              <a:rPr lang="en-US" altLang="ko-KR" b="1" u="sng" dirty="0" smtClean="0">
                <a:solidFill>
                  <a:srgbClr val="FF0000"/>
                </a:solidFill>
              </a:rPr>
              <a:t>1</a:t>
            </a:r>
            <a:r>
              <a:rPr lang="ko-KR" altLang="en-US" b="1" u="sng" dirty="0" smtClean="0">
                <a:solidFill>
                  <a:srgbClr val="FF0000"/>
                </a:solidFill>
              </a:rPr>
              <a:t>열</a:t>
            </a:r>
            <a:r>
              <a:rPr lang="ko-KR" altLang="en-US" dirty="0" smtClean="0"/>
              <a:t>로 입력한 경우 </a:t>
            </a:r>
            <a:r>
              <a:rPr lang="en-US" altLang="ko-KR" dirty="0" smtClean="0"/>
              <a:t>3</a:t>
            </a:r>
            <a:r>
              <a:rPr lang="ko-KR" altLang="en-US" dirty="0" smtClean="0"/>
              <a:t>행은 각 열이 무슨 데이터인지 알려주는 역할만 하므로 모델링에 영향을 주지 않는다</a:t>
            </a:r>
            <a:endParaRPr lang="en-US" altLang="ko-KR" dirty="0" smtClean="0"/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188301"/>
              </p:ext>
            </p:extLst>
          </p:nvPr>
        </p:nvGraphicFramePr>
        <p:xfrm>
          <a:off x="666180" y="4126279"/>
          <a:ext cx="7128933" cy="2966720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713646">
                  <a:extLst>
                    <a:ext uri="{9D8B030D-6E8A-4147-A177-3AD203B41FA5}">
                      <a16:colId xmlns:a16="http://schemas.microsoft.com/office/drawing/2014/main" val="2353422744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921722217"/>
                    </a:ext>
                  </a:extLst>
                </a:gridCol>
                <a:gridCol w="4183039">
                  <a:extLst>
                    <a:ext uri="{9D8B030D-6E8A-4147-A177-3AD203B41FA5}">
                      <a16:colId xmlns:a16="http://schemas.microsoft.com/office/drawing/2014/main" val="35667464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열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56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이름은 서로 중복되지 않도록 입력한다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138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질량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74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관성모멘트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Ixx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Iyy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Izz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03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관성모멘트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en-US" altLang="ko-KR" dirty="0" err="1" smtClean="0"/>
                        <a:t>Ixy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Iyz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en-US" altLang="ko-KR" baseline="0" dirty="0" err="1" smtClean="0"/>
                        <a:t>Izx</a:t>
                      </a:r>
                      <a:r>
                        <a:rPr lang="en-US" altLang="ko-KR" baseline="0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09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초기위치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186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자세</a:t>
                      </a:r>
                      <a:r>
                        <a:rPr lang="en-US" altLang="ko-KR" dirty="0" smtClean="0"/>
                        <a:t>(</a:t>
                      </a:r>
                      <a:r>
                        <a:rPr lang="ko-KR" altLang="en-US" dirty="0" err="1" smtClean="0"/>
                        <a:t>오일러</a:t>
                      </a:r>
                      <a:r>
                        <a:rPr lang="ko-KR" altLang="en-US" dirty="0" smtClean="0"/>
                        <a:t> </a:t>
                      </a:r>
                      <a:r>
                        <a:rPr lang="ko-KR" altLang="en-US" dirty="0" err="1" smtClean="0"/>
                        <a:t>파라미터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73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초기속도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335632"/>
                  </a:ext>
                </a:extLst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3210172" y="3323865"/>
            <a:ext cx="3671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모델링 정보들의 입력 예시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58809" y="3794534"/>
            <a:ext cx="3671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</a:t>
            </a:r>
            <a:r>
              <a:rPr lang="ko-KR" altLang="en-US" dirty="0" smtClean="0"/>
              <a:t>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항목에 대한 설명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042443" y="900311"/>
            <a:ext cx="237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>
                <a:solidFill>
                  <a:srgbClr val="0432FF"/>
                </a:solidFill>
                <a:hlinkClick r:id="rId4" action="ppaction://hlinksldjump"/>
              </a:rPr>
              <a:t>수치 데이터 입력 유의사항</a:t>
            </a:r>
            <a:endParaRPr lang="ko-KR" altLang="en-US" b="1" u="sng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9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11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798686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조인트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(JOINT)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정보 입력 방법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378719" y="1260351"/>
            <a:ext cx="100085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모델링 정보의 시작 위치를 </a:t>
            </a:r>
            <a:r>
              <a:rPr lang="en-US" altLang="ko-KR" b="1" u="sng" dirty="0" smtClean="0">
                <a:solidFill>
                  <a:srgbClr val="FF0000"/>
                </a:solidFill>
              </a:rPr>
              <a:t>10</a:t>
            </a:r>
            <a:r>
              <a:rPr lang="ko-KR" altLang="en-US" b="1" u="sng" dirty="0" smtClean="0">
                <a:solidFill>
                  <a:srgbClr val="FF0000"/>
                </a:solidFill>
              </a:rPr>
              <a:t>행 </a:t>
            </a:r>
            <a:r>
              <a:rPr lang="en-US" altLang="ko-KR" b="1" u="sng" dirty="0" smtClean="0">
                <a:solidFill>
                  <a:srgbClr val="FF0000"/>
                </a:solidFill>
              </a:rPr>
              <a:t>1(A)</a:t>
            </a:r>
            <a:r>
              <a:rPr lang="ko-KR" altLang="en-US" b="1" u="sng" dirty="0" smtClean="0">
                <a:solidFill>
                  <a:srgbClr val="FF0000"/>
                </a:solidFill>
              </a:rPr>
              <a:t>열</a:t>
            </a:r>
            <a:r>
              <a:rPr lang="ko-KR" altLang="en-US" dirty="0" smtClean="0"/>
              <a:t>로 입력한 경우 </a:t>
            </a:r>
            <a:r>
              <a:rPr lang="en-US" altLang="ko-KR" dirty="0" smtClean="0"/>
              <a:t>9</a:t>
            </a:r>
            <a:r>
              <a:rPr lang="ko-KR" altLang="en-US" dirty="0" smtClean="0"/>
              <a:t>행은 각 열이 무슨 데이터인지 알려주는 역할만 하므로 모델링에 영향을 주지 않는</a:t>
            </a:r>
            <a:r>
              <a:rPr lang="ko-KR" altLang="en-US" dirty="0"/>
              <a:t>다</a:t>
            </a:r>
            <a:r>
              <a:rPr lang="en-US" altLang="ko-KR" dirty="0" smtClean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표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456151"/>
                  </p:ext>
                </p:extLst>
              </p:nvPr>
            </p:nvGraphicFramePr>
            <p:xfrm>
              <a:off x="413511" y="4126279"/>
              <a:ext cx="7128933" cy="3048000"/>
            </p:xfrm>
            <a:graphic>
              <a:graphicData uri="http://schemas.openxmlformats.org/drawingml/2006/table">
                <a:tbl>
                  <a:tblPr firstRow="1" bandRow="1">
                    <a:tableStyleId>{DDB9F75A-902A-4AE5-BB35-49271CD8FD30}</a:tableStyleId>
                  </a:tblPr>
                  <a:tblGrid>
                    <a:gridCol w="713646">
                      <a:extLst>
                        <a:ext uri="{9D8B030D-6E8A-4147-A177-3AD203B41FA5}">
                          <a16:colId xmlns:a16="http://schemas.microsoft.com/office/drawing/2014/main" val="2353422744"/>
                        </a:ext>
                      </a:extLst>
                    </a:gridCol>
                    <a:gridCol w="2814746">
                      <a:extLst>
                        <a:ext uri="{9D8B030D-6E8A-4147-A177-3AD203B41FA5}">
                          <a16:colId xmlns:a16="http://schemas.microsoft.com/office/drawing/2014/main" val="3921722217"/>
                        </a:ext>
                      </a:extLst>
                    </a:gridCol>
                    <a:gridCol w="3600541">
                      <a:extLst>
                        <a:ext uri="{9D8B030D-6E8A-4147-A177-3AD203B41FA5}">
                          <a16:colId xmlns:a16="http://schemas.microsoft.com/office/drawing/2014/main" val="3566746465"/>
                        </a:ext>
                      </a:extLst>
                    </a:gridCol>
                  </a:tblGrid>
                  <a:tr h="1375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열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항목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설명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856057"/>
                      </a:ext>
                    </a:extLst>
                  </a:tr>
                  <a:tr h="1375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A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이름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이름은 서로 중복되지 않도록 입력한다</a:t>
                          </a:r>
                          <a:r>
                            <a:rPr lang="en-US" altLang="ko-KR" dirty="0" smtClean="0"/>
                            <a:t>.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6138608"/>
                      </a:ext>
                    </a:extLst>
                  </a:tr>
                  <a:tr h="1375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B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조인트 타입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조인트 번호 인덱스로 구분된다</a:t>
                          </a:r>
                          <a:r>
                            <a:rPr lang="en-US" altLang="ko-KR" dirty="0" smtClean="0"/>
                            <a:t>.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9746019"/>
                      </a:ext>
                    </a:extLst>
                  </a:tr>
                  <a:tr h="1375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C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베이스 바디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바디의 이름을 적는다</a:t>
                          </a:r>
                          <a:r>
                            <a:rPr lang="en-US" altLang="ko-KR" dirty="0" smtClean="0"/>
                            <a:t>.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7038491"/>
                      </a:ext>
                    </a:extLst>
                  </a:tr>
                  <a:tr h="1375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액션 바디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 smtClean="0"/>
                            <a:t>바디의 이름을 적는다</a:t>
                          </a:r>
                          <a:r>
                            <a:rPr lang="en-US" altLang="ko-KR" dirty="0" smtClean="0"/>
                            <a:t>.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5094380"/>
                      </a:ext>
                    </a:extLst>
                  </a:tr>
                  <a:tr h="1375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위치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-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8186085"/>
                      </a:ext>
                    </a:extLst>
                  </a:tr>
                  <a:tr h="19212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베이스 바디의 조인트 좌표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조인트 좌표 입력법</a:t>
                          </a:r>
                          <a:r>
                            <a:rPr lang="en-US" altLang="ko-KR" dirty="0" smtClean="0"/>
                            <a:t>(</a:t>
                          </a:r>
                          <a:r>
                            <a:rPr lang="ko-KR" altLang="en-US" dirty="0" smtClean="0"/>
                            <a:t>표</a:t>
                          </a:r>
                          <a:r>
                            <a:rPr lang="en-US" altLang="ko-KR" dirty="0" smtClean="0"/>
                            <a:t>?</a:t>
                          </a:r>
                          <a:r>
                            <a:rPr lang="ko-KR" altLang="en-US" dirty="0" smtClean="0"/>
                            <a:t>의 링크 클릭</a:t>
                          </a:r>
                          <a:r>
                            <a:rPr lang="en-US" altLang="ko-KR" dirty="0" smtClean="0"/>
                            <a:t>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3673947"/>
                      </a:ext>
                    </a:extLst>
                  </a:tr>
                  <a:tr h="1375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G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베이스 바디의 조인트 좌표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 smtClean="0"/>
                            <a:t>조인트 좌표 입력법</a:t>
                          </a:r>
                          <a:r>
                            <a:rPr lang="en-US" altLang="ko-KR" dirty="0" smtClean="0"/>
                            <a:t>(</a:t>
                          </a:r>
                          <a:r>
                            <a:rPr lang="ko-KR" altLang="en-US" dirty="0" smtClean="0"/>
                            <a:t>표</a:t>
                          </a:r>
                          <a:r>
                            <a:rPr lang="en-US" altLang="ko-KR" dirty="0" smtClean="0"/>
                            <a:t>?</a:t>
                          </a:r>
                          <a:r>
                            <a:rPr lang="ko-KR" altLang="en-US" dirty="0" smtClean="0"/>
                            <a:t>의 링크 클릭</a:t>
                          </a:r>
                          <a:r>
                            <a:rPr lang="en-US" altLang="ko-KR" dirty="0" smtClean="0"/>
                            <a:t>)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58335632"/>
                      </a:ext>
                    </a:extLst>
                  </a:tr>
                  <a:tr h="1375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H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액션 바디의 조인트 좌표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 smtClean="0"/>
                            <a:t>조인트 좌표 입력법</a:t>
                          </a:r>
                          <a:r>
                            <a:rPr lang="en-US" altLang="ko-KR" dirty="0" smtClean="0"/>
                            <a:t>(</a:t>
                          </a:r>
                          <a:r>
                            <a:rPr lang="ko-KR" altLang="en-US" dirty="0" smtClean="0"/>
                            <a:t>표</a:t>
                          </a:r>
                          <a:r>
                            <a:rPr lang="en-US" altLang="ko-KR" dirty="0" smtClean="0"/>
                            <a:t>?</a:t>
                          </a:r>
                          <a:r>
                            <a:rPr lang="ko-KR" altLang="en-US" dirty="0" smtClean="0"/>
                            <a:t>의 링크 클릭</a:t>
                          </a:r>
                          <a:r>
                            <a:rPr lang="en-US" altLang="ko-KR" dirty="0" smtClean="0"/>
                            <a:t>)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929126"/>
                      </a:ext>
                    </a:extLst>
                  </a:tr>
                  <a:tr h="1375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I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액션 바디의 조인트 좌표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ko-KR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 smtClean="0"/>
                            <a:t>조인트 좌표 입력법</a:t>
                          </a:r>
                          <a:r>
                            <a:rPr lang="en-US" altLang="ko-KR" dirty="0" smtClean="0"/>
                            <a:t>(</a:t>
                          </a:r>
                          <a:r>
                            <a:rPr lang="ko-KR" altLang="en-US" dirty="0" smtClean="0"/>
                            <a:t>표</a:t>
                          </a:r>
                          <a:r>
                            <a:rPr lang="en-US" altLang="ko-KR" dirty="0" smtClean="0"/>
                            <a:t>?</a:t>
                          </a:r>
                          <a:r>
                            <a:rPr lang="ko-KR" altLang="en-US" dirty="0" smtClean="0"/>
                            <a:t>의 링크 클릭</a:t>
                          </a:r>
                          <a:r>
                            <a:rPr lang="en-US" altLang="ko-KR" dirty="0" smtClean="0"/>
                            <a:t>)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77832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표 2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5456151"/>
                  </p:ext>
                </p:extLst>
              </p:nvPr>
            </p:nvGraphicFramePr>
            <p:xfrm>
              <a:off x="413511" y="4126279"/>
              <a:ext cx="7128933" cy="3048000"/>
            </p:xfrm>
            <a:graphic>
              <a:graphicData uri="http://schemas.openxmlformats.org/drawingml/2006/table">
                <a:tbl>
                  <a:tblPr firstRow="1" bandRow="1">
                    <a:tableStyleId>{DDB9F75A-902A-4AE5-BB35-49271CD8FD30}</a:tableStyleId>
                  </a:tblPr>
                  <a:tblGrid>
                    <a:gridCol w="713646">
                      <a:extLst>
                        <a:ext uri="{9D8B030D-6E8A-4147-A177-3AD203B41FA5}">
                          <a16:colId xmlns:a16="http://schemas.microsoft.com/office/drawing/2014/main" val="2353422744"/>
                        </a:ext>
                      </a:extLst>
                    </a:gridCol>
                    <a:gridCol w="2814746">
                      <a:extLst>
                        <a:ext uri="{9D8B030D-6E8A-4147-A177-3AD203B41FA5}">
                          <a16:colId xmlns:a16="http://schemas.microsoft.com/office/drawing/2014/main" val="3921722217"/>
                        </a:ext>
                      </a:extLst>
                    </a:gridCol>
                    <a:gridCol w="3600541">
                      <a:extLst>
                        <a:ext uri="{9D8B030D-6E8A-4147-A177-3AD203B41FA5}">
                          <a16:colId xmlns:a16="http://schemas.microsoft.com/office/drawing/2014/main" val="3566746465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열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항목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설명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0985605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A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이름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이름은 서로 중복되지 않도록 입력한다</a:t>
                          </a:r>
                          <a:r>
                            <a:rPr lang="en-US" altLang="ko-KR" dirty="0" smtClean="0"/>
                            <a:t>.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1613860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B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조인트 타입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조인트 번호 인덱스로 구분된다</a:t>
                          </a:r>
                          <a:r>
                            <a:rPr lang="en-US" altLang="ko-KR" dirty="0" smtClean="0"/>
                            <a:t>.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974601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C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베이스 바디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바디의 이름을 적는다</a:t>
                          </a:r>
                          <a:r>
                            <a:rPr lang="en-US" altLang="ko-KR" dirty="0" smtClean="0"/>
                            <a:t>.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7703849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액션 바디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 smtClean="0"/>
                            <a:t>바디의 이름을 적는다</a:t>
                          </a:r>
                          <a:r>
                            <a:rPr lang="en-US" altLang="ko-KR" dirty="0" smtClean="0"/>
                            <a:t>.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56509438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E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위치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-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81860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F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486" t="-606000" r="-128078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조인트 좌표 입력법</a:t>
                          </a:r>
                          <a:r>
                            <a:rPr lang="en-US" altLang="ko-KR" dirty="0" smtClean="0"/>
                            <a:t>(</a:t>
                          </a:r>
                          <a:r>
                            <a:rPr lang="ko-KR" altLang="en-US" dirty="0" smtClean="0"/>
                            <a:t>표</a:t>
                          </a:r>
                          <a:r>
                            <a:rPr lang="en-US" altLang="ko-KR" dirty="0" smtClean="0"/>
                            <a:t>?</a:t>
                          </a:r>
                          <a:r>
                            <a:rPr lang="ko-KR" altLang="en-US" dirty="0" smtClean="0"/>
                            <a:t>의 링크 클릭</a:t>
                          </a:r>
                          <a:r>
                            <a:rPr lang="en-US" altLang="ko-KR" dirty="0" smtClean="0"/>
                            <a:t>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3367394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G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486" t="-706000" r="-128078" b="-2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 smtClean="0"/>
                            <a:t>조인트 좌표 입력법</a:t>
                          </a:r>
                          <a:r>
                            <a:rPr lang="en-US" altLang="ko-KR" dirty="0" smtClean="0"/>
                            <a:t>(</a:t>
                          </a:r>
                          <a:r>
                            <a:rPr lang="ko-KR" altLang="en-US" dirty="0" smtClean="0"/>
                            <a:t>표</a:t>
                          </a:r>
                          <a:r>
                            <a:rPr lang="en-US" altLang="ko-KR" dirty="0" smtClean="0"/>
                            <a:t>?</a:t>
                          </a:r>
                          <a:r>
                            <a:rPr lang="ko-KR" altLang="en-US" dirty="0" smtClean="0"/>
                            <a:t>의 링크 클릭</a:t>
                          </a:r>
                          <a:r>
                            <a:rPr lang="en-US" altLang="ko-KR" dirty="0" smtClean="0"/>
                            <a:t>)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5833563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H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486" t="-806000" r="-128078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 smtClean="0"/>
                            <a:t>조인트 좌표 입력법</a:t>
                          </a:r>
                          <a:r>
                            <a:rPr lang="en-US" altLang="ko-KR" dirty="0" smtClean="0"/>
                            <a:t>(</a:t>
                          </a:r>
                          <a:r>
                            <a:rPr lang="ko-KR" altLang="en-US" dirty="0" smtClean="0"/>
                            <a:t>표</a:t>
                          </a:r>
                          <a:r>
                            <a:rPr lang="en-US" altLang="ko-KR" dirty="0" smtClean="0"/>
                            <a:t>?</a:t>
                          </a:r>
                          <a:r>
                            <a:rPr lang="ko-KR" altLang="en-US" dirty="0" smtClean="0"/>
                            <a:t>의 링크 클릭</a:t>
                          </a:r>
                          <a:r>
                            <a:rPr lang="en-US" altLang="ko-KR" dirty="0" smtClean="0"/>
                            <a:t>)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729291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I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5486" t="-906000" r="-128078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ko-KR" altLang="en-US" dirty="0" smtClean="0"/>
                            <a:t>조인트 좌표 입력법</a:t>
                          </a:r>
                          <a:r>
                            <a:rPr lang="en-US" altLang="ko-KR" dirty="0" smtClean="0"/>
                            <a:t>(</a:t>
                          </a:r>
                          <a:r>
                            <a:rPr lang="ko-KR" altLang="en-US" dirty="0" smtClean="0"/>
                            <a:t>표</a:t>
                          </a:r>
                          <a:r>
                            <a:rPr lang="en-US" altLang="ko-KR" dirty="0" smtClean="0"/>
                            <a:t>?</a:t>
                          </a:r>
                          <a:r>
                            <a:rPr lang="ko-KR" altLang="en-US" dirty="0" smtClean="0"/>
                            <a:t>의 링크 클릭</a:t>
                          </a:r>
                          <a:r>
                            <a:rPr lang="en-US" altLang="ko-KR" dirty="0" smtClean="0"/>
                            <a:t>)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37783210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14" name="그룹 13"/>
          <p:cNvGrpSpPr/>
          <p:nvPr/>
        </p:nvGrpSpPr>
        <p:grpSpPr>
          <a:xfrm>
            <a:off x="535585" y="2052439"/>
            <a:ext cx="9530143" cy="1314450"/>
            <a:chOff x="561358" y="2763971"/>
            <a:chExt cx="9530143" cy="1314450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1358" y="2992571"/>
              <a:ext cx="9505950" cy="108585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3676" y="2763971"/>
              <a:ext cx="9267825" cy="2286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4338588" y="893261"/>
            <a:ext cx="237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>
                <a:solidFill>
                  <a:srgbClr val="0432FF"/>
                </a:solidFill>
                <a:hlinkClick r:id="rId5" action="ppaction://hlinksldjump"/>
              </a:rPr>
              <a:t>수치 데이터 입력 유의사항</a:t>
            </a:r>
            <a:endParaRPr lang="ko-KR" altLang="en-US" b="1" u="sng" dirty="0">
              <a:solidFill>
                <a:srgbClr val="0432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10172" y="3348583"/>
            <a:ext cx="3671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조인트 정보들의 입력 예시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140" y="3794534"/>
            <a:ext cx="2267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</a:t>
            </a:r>
            <a:r>
              <a:rPr lang="ko-KR" altLang="en-US" dirty="0" smtClean="0"/>
              <a:t>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각 항목에 대한 설명</a:t>
            </a:r>
            <a:endParaRPr lang="ko-KR" altLang="en-US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790755"/>
              </p:ext>
            </p:extLst>
          </p:nvPr>
        </p:nvGraphicFramePr>
        <p:xfrm>
          <a:off x="7794972" y="4102311"/>
          <a:ext cx="2736304" cy="1838562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474904280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644714176"/>
                    </a:ext>
                  </a:extLst>
                </a:gridCol>
              </a:tblGrid>
              <a:tr h="3064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번호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조인트</a:t>
                      </a:r>
                      <a:endParaRPr lang="ko-KR" altLang="en-US" sz="12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300101"/>
                  </a:ext>
                </a:extLst>
              </a:tr>
              <a:tr h="306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FIXED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341041"/>
                  </a:ext>
                </a:extLst>
              </a:tr>
              <a:tr h="306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SPHERICAL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004352"/>
                  </a:ext>
                </a:extLst>
              </a:tr>
              <a:tr h="306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hlinkClick r:id="rId6" action="ppaction://hlinksldjump"/>
                        </a:rPr>
                        <a:t>REVOLUTE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7377289"/>
                  </a:ext>
                </a:extLst>
              </a:tr>
              <a:tr h="306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hlinkClick r:id="rId7" action="ppaction://hlinksldjump"/>
                        </a:rPr>
                        <a:t>TRANSLATION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5271972"/>
                  </a:ext>
                </a:extLst>
              </a:tr>
              <a:tr h="306427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200" dirty="0" smtClean="0"/>
                        <a:t>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hlinkClick r:id="rId8" action="ppaction://hlinksldjump"/>
                        </a:rPr>
                        <a:t>UNIVERSAL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733658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773924" y="3794533"/>
            <a:ext cx="2267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</a:t>
            </a:r>
            <a:r>
              <a:rPr lang="ko-KR" altLang="en-US" dirty="0" smtClean="0"/>
              <a:t>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조인트 번호 인덱스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078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12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798686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힘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(FORCE)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정보 입력 방법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378719" y="1260351"/>
            <a:ext cx="10008541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모델링 정보의 시작 위치를 </a:t>
            </a:r>
            <a:r>
              <a:rPr lang="en-US" altLang="ko-KR" b="1" u="sng" dirty="0" smtClean="0">
                <a:solidFill>
                  <a:srgbClr val="FF0000"/>
                </a:solidFill>
              </a:rPr>
              <a:t>16</a:t>
            </a:r>
            <a:r>
              <a:rPr lang="ko-KR" altLang="en-US" b="1" u="sng" dirty="0" smtClean="0">
                <a:solidFill>
                  <a:srgbClr val="FF0000"/>
                </a:solidFill>
              </a:rPr>
              <a:t>행 </a:t>
            </a:r>
            <a:r>
              <a:rPr lang="en-US" altLang="ko-KR" b="1" u="sng" dirty="0" smtClean="0">
                <a:solidFill>
                  <a:srgbClr val="FF0000"/>
                </a:solidFill>
              </a:rPr>
              <a:t>1(A)</a:t>
            </a:r>
            <a:r>
              <a:rPr lang="ko-KR" altLang="en-US" b="1" u="sng" dirty="0" smtClean="0">
                <a:solidFill>
                  <a:srgbClr val="FF0000"/>
                </a:solidFill>
              </a:rPr>
              <a:t>열</a:t>
            </a:r>
            <a:r>
              <a:rPr lang="ko-KR" altLang="en-US" dirty="0" smtClean="0"/>
              <a:t>로 입력한 경우 </a:t>
            </a:r>
            <a:r>
              <a:rPr lang="en-US" altLang="ko-KR" dirty="0" smtClean="0"/>
              <a:t>15</a:t>
            </a:r>
            <a:r>
              <a:rPr lang="ko-KR" altLang="en-US" dirty="0" smtClean="0"/>
              <a:t>행은 각 열이 무슨 데이터인지 알려주는 역할만 하므로 모델링에 영향을 주지 않는</a:t>
            </a:r>
            <a:r>
              <a:rPr lang="ko-KR" altLang="en-US" dirty="0"/>
              <a:t>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힘 요소는 </a:t>
            </a:r>
            <a:r>
              <a:rPr lang="en-US" altLang="ko-KR" dirty="0" smtClean="0"/>
              <a:t>2(B)</a:t>
            </a:r>
            <a:r>
              <a:rPr lang="ko-KR" altLang="en-US" dirty="0" smtClean="0"/>
              <a:t>열의 타입 번호로 구분하기 때문에 입력 정보의 수가 맞지 않더라고 함께 작성할 수 있다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562764"/>
              </p:ext>
            </p:extLst>
          </p:nvPr>
        </p:nvGraphicFramePr>
        <p:xfrm>
          <a:off x="413511" y="4126279"/>
          <a:ext cx="4573149" cy="2438400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457797">
                  <a:extLst>
                    <a:ext uri="{9D8B030D-6E8A-4147-A177-3AD203B41FA5}">
                      <a16:colId xmlns:a16="http://schemas.microsoft.com/office/drawing/2014/main" val="2353422744"/>
                    </a:ext>
                  </a:extLst>
                </a:gridCol>
                <a:gridCol w="1379048">
                  <a:extLst>
                    <a:ext uri="{9D8B030D-6E8A-4147-A177-3AD203B41FA5}">
                      <a16:colId xmlns:a16="http://schemas.microsoft.com/office/drawing/2014/main" val="3921722217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566746465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열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5605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중복되지 않도록 입력한다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138608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힘 요소 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힘 요소 번호 인덱스로 구분된다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746019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베이스 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바디의 이름을 적는다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038491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액션 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바디의 이름을 적는다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094380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186085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방향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회전 축 방향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7394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크기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33563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4338588" y="893261"/>
            <a:ext cx="237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>
                <a:solidFill>
                  <a:srgbClr val="0432FF"/>
                </a:solidFill>
                <a:hlinkClick r:id="rId2" action="ppaction://hlinksldjump"/>
              </a:rPr>
              <a:t>수치 데이터 입력 유의사항</a:t>
            </a:r>
            <a:endParaRPr lang="ko-KR" altLang="en-US" b="1" u="sng" dirty="0">
              <a:solidFill>
                <a:srgbClr val="0432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10172" y="3348583"/>
            <a:ext cx="3671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힘 정보들의 입력 예시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140" y="3794534"/>
            <a:ext cx="2267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</a:t>
            </a:r>
            <a:r>
              <a:rPr lang="ko-KR" altLang="en-US" dirty="0" smtClean="0"/>
              <a:t>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회전 축 힘 요소 항목</a:t>
            </a:r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415563" y="2462386"/>
            <a:ext cx="9515475" cy="886197"/>
            <a:chOff x="415563" y="2462386"/>
            <a:chExt cx="9515475" cy="886197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563" y="2672308"/>
              <a:ext cx="9515475" cy="676275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2738" y="2462386"/>
              <a:ext cx="9258300" cy="238125"/>
            </a:xfrm>
            <a:prstGeom prst="rect">
              <a:avLst/>
            </a:prstGeom>
          </p:spPr>
        </p:pic>
      </p:grpSp>
      <p:sp>
        <p:nvSpPr>
          <p:cNvPr id="24" name="TextBox 23"/>
          <p:cNvSpPr txBox="1"/>
          <p:nvPr/>
        </p:nvSpPr>
        <p:spPr>
          <a:xfrm>
            <a:off x="5130676" y="3794534"/>
            <a:ext cx="262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</a:t>
            </a:r>
            <a:r>
              <a:rPr lang="ko-KR" altLang="en-US" dirty="0" smtClean="0"/>
              <a:t>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스프링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댐퍼</a:t>
            </a:r>
            <a:r>
              <a:rPr lang="ko-KR" altLang="en-US" dirty="0" smtClean="0"/>
              <a:t> 힘 요소 항목</a:t>
            </a:r>
            <a:endParaRPr lang="ko-KR" altLang="en-US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3041525"/>
              </p:ext>
            </p:extLst>
          </p:nvPr>
        </p:nvGraphicFramePr>
        <p:xfrm>
          <a:off x="5173300" y="4126279"/>
          <a:ext cx="5357975" cy="3048000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536362">
                  <a:extLst>
                    <a:ext uri="{9D8B030D-6E8A-4147-A177-3AD203B41FA5}">
                      <a16:colId xmlns:a16="http://schemas.microsoft.com/office/drawing/2014/main" val="2353422744"/>
                    </a:ext>
                  </a:extLst>
                </a:gridCol>
                <a:gridCol w="1941294">
                  <a:extLst>
                    <a:ext uri="{9D8B030D-6E8A-4147-A177-3AD203B41FA5}">
                      <a16:colId xmlns:a16="http://schemas.microsoft.com/office/drawing/2014/main" val="3921722217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3566746465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열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5605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중복되지 않도록 입력한다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138608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힘 요소 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힘 요소 번호 인덱스로 구분된다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746019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베이스 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바디의 이름을 적는다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038491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액션 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바디의 이름을 적는다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094380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베이스 바디 연결 위치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186085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액션 바디 연결 위치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회전 축 방향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7394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스프링 계수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-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335632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댐핑</a:t>
                      </a:r>
                      <a:r>
                        <a:rPr lang="ko-KR" altLang="en-US" dirty="0" smtClean="0"/>
                        <a:t> 계수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-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165518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자유장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-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248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323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13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798686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적분기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(INTEGRATOR)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정보 입력 방법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378719" y="1260351"/>
            <a:ext cx="10008541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모델링 정보의 시작 위치를 </a:t>
            </a:r>
            <a:r>
              <a:rPr lang="en-US" altLang="ko-KR" b="1" u="sng" dirty="0" smtClean="0">
                <a:solidFill>
                  <a:srgbClr val="FF0000"/>
                </a:solidFill>
              </a:rPr>
              <a:t>16</a:t>
            </a:r>
            <a:r>
              <a:rPr lang="ko-KR" altLang="en-US" b="1" u="sng" dirty="0" smtClean="0">
                <a:solidFill>
                  <a:srgbClr val="FF0000"/>
                </a:solidFill>
              </a:rPr>
              <a:t>행 </a:t>
            </a:r>
            <a:r>
              <a:rPr lang="en-US" altLang="ko-KR" b="1" u="sng" dirty="0" smtClean="0">
                <a:solidFill>
                  <a:srgbClr val="FF0000"/>
                </a:solidFill>
              </a:rPr>
              <a:t>1(A)</a:t>
            </a:r>
            <a:r>
              <a:rPr lang="ko-KR" altLang="en-US" b="1" u="sng" dirty="0" smtClean="0">
                <a:solidFill>
                  <a:srgbClr val="FF0000"/>
                </a:solidFill>
              </a:rPr>
              <a:t>열</a:t>
            </a:r>
            <a:r>
              <a:rPr lang="ko-KR" altLang="en-US" dirty="0" smtClean="0"/>
              <a:t>로 입력한 경우 </a:t>
            </a:r>
            <a:r>
              <a:rPr lang="en-US" altLang="ko-KR" dirty="0" smtClean="0"/>
              <a:t>15</a:t>
            </a:r>
            <a:r>
              <a:rPr lang="ko-KR" altLang="en-US" dirty="0" smtClean="0"/>
              <a:t>행은 각 열이 무슨 데이터인지 알려주는 역할만 하므로 모델링에 영향을 주지 않는</a:t>
            </a:r>
            <a:r>
              <a:rPr lang="ko-KR" altLang="en-US" dirty="0"/>
              <a:t>다</a:t>
            </a:r>
            <a:r>
              <a:rPr lang="en-US" altLang="ko-KR" dirty="0" smtClean="0"/>
              <a:t>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/>
              <a:t>힘 요소는 </a:t>
            </a:r>
            <a:r>
              <a:rPr lang="en-US" altLang="ko-KR" dirty="0" smtClean="0"/>
              <a:t>2(B)</a:t>
            </a:r>
            <a:r>
              <a:rPr lang="ko-KR" altLang="en-US" dirty="0" smtClean="0"/>
              <a:t>열의 타입 번호로 구분하기 때문에 입력 정보의 수가 맞지 않더라고 함께 작성할 수 있다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/>
        </p:nvGraphicFramePr>
        <p:xfrm>
          <a:off x="413511" y="4126279"/>
          <a:ext cx="4573149" cy="2438400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457797">
                  <a:extLst>
                    <a:ext uri="{9D8B030D-6E8A-4147-A177-3AD203B41FA5}">
                      <a16:colId xmlns:a16="http://schemas.microsoft.com/office/drawing/2014/main" val="2353422744"/>
                    </a:ext>
                  </a:extLst>
                </a:gridCol>
                <a:gridCol w="1379048">
                  <a:extLst>
                    <a:ext uri="{9D8B030D-6E8A-4147-A177-3AD203B41FA5}">
                      <a16:colId xmlns:a16="http://schemas.microsoft.com/office/drawing/2014/main" val="3921722217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3566746465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열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5605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중복되지 않도록 입력한다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138608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힘 요소 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힘 요소 번호 인덱스로 구분된다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746019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베이스 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바디의 이름을 적는다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038491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액션 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바디의 이름을 적는다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094380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위치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186085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방향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회전 축 방향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7394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크기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힘 크기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335632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5337052" y="883487"/>
            <a:ext cx="2376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 smtClean="0">
                <a:solidFill>
                  <a:srgbClr val="0432FF"/>
                </a:solidFill>
                <a:hlinkClick r:id="rId2" action="ppaction://hlinksldjump"/>
              </a:rPr>
              <a:t>수치 데이터 입력 유의사항</a:t>
            </a:r>
            <a:endParaRPr lang="ko-KR" altLang="en-US" b="1" u="sng" dirty="0">
              <a:solidFill>
                <a:srgbClr val="0432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10172" y="3348583"/>
            <a:ext cx="3671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힘 정보들의 입력 예시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6140" y="3794534"/>
            <a:ext cx="22676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</a:t>
            </a:r>
            <a:r>
              <a:rPr lang="ko-KR" altLang="en-US" dirty="0" smtClean="0"/>
              <a:t>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회전 축 힘 요소 항목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130676" y="3794534"/>
            <a:ext cx="2621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</a:t>
            </a:r>
            <a:r>
              <a:rPr lang="ko-KR" altLang="en-US" dirty="0" smtClean="0"/>
              <a:t>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스프링</a:t>
            </a:r>
            <a:r>
              <a:rPr lang="en-US" altLang="ko-KR" dirty="0" smtClean="0"/>
              <a:t>-</a:t>
            </a:r>
            <a:r>
              <a:rPr lang="ko-KR" altLang="en-US" dirty="0" err="1" smtClean="0"/>
              <a:t>댐퍼</a:t>
            </a:r>
            <a:r>
              <a:rPr lang="ko-KR" altLang="en-US" dirty="0" smtClean="0"/>
              <a:t> 힘 요소 항목</a:t>
            </a:r>
            <a:endParaRPr lang="ko-KR" altLang="en-US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5173300" y="4126279"/>
          <a:ext cx="5357975" cy="3048000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536362">
                  <a:extLst>
                    <a:ext uri="{9D8B030D-6E8A-4147-A177-3AD203B41FA5}">
                      <a16:colId xmlns:a16="http://schemas.microsoft.com/office/drawing/2014/main" val="2353422744"/>
                    </a:ext>
                  </a:extLst>
                </a:gridCol>
                <a:gridCol w="1941294">
                  <a:extLst>
                    <a:ext uri="{9D8B030D-6E8A-4147-A177-3AD203B41FA5}">
                      <a16:colId xmlns:a16="http://schemas.microsoft.com/office/drawing/2014/main" val="3921722217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3566746465"/>
                    </a:ext>
                  </a:extLst>
                </a:gridCol>
              </a:tblGrid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열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설명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85605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중복되지 않도록 입력한다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6138608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힘 요소 타입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힘 요소 번호 인덱스로 구분된다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9746019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베이스 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바디의 이름을 적는다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7038491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액션 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바디의 이름을 적는다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5094380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E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베이스 바디 연결 위치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08186085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액션 바디 연결 위치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회전 축 방향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673947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스프링 계수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-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8335632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댐핑</a:t>
                      </a:r>
                      <a:r>
                        <a:rPr lang="ko-KR" altLang="en-US" dirty="0" smtClean="0"/>
                        <a:t> 계수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-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70165518"/>
                  </a:ext>
                </a:extLst>
              </a:tr>
              <a:tr h="2991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자유장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-</a:t>
                      </a:r>
                      <a:endParaRPr lang="ko-KR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248569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47" y="2665948"/>
            <a:ext cx="26003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7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14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회전 조인트 좌표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2" y="1882970"/>
            <a:ext cx="4114800" cy="29813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602284" y="4841006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회전 조인트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698628" y="1876817"/>
                <a:ext cx="237626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628" y="1876817"/>
                <a:ext cx="2376264" cy="391646"/>
              </a:xfrm>
              <a:prstGeom prst="rect">
                <a:avLst/>
              </a:prstGeom>
              <a:blipFill>
                <a:blip r:embed="rId3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032087" y="2536345"/>
                <a:ext cx="1656184" cy="334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직각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2087" y="2536345"/>
                <a:ext cx="1656184" cy="334066"/>
              </a:xfrm>
              <a:prstGeom prst="rect">
                <a:avLst/>
              </a:prstGeom>
              <a:blipFill>
                <a:blip r:embed="rId4"/>
                <a:stretch>
                  <a:fillRect t="-3636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046091" y="2893723"/>
                <a:ext cx="3375289" cy="334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단위 벡터로 계산하여 입력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091" y="2893723"/>
                <a:ext cx="3375289" cy="334066"/>
              </a:xfrm>
              <a:prstGeom prst="rect">
                <a:avLst/>
              </a:prstGeom>
              <a:blipFill>
                <a:blip r:embed="rId5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46091" y="3301139"/>
                <a:ext cx="4981129" cy="3354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smtClean="0"/>
                  <a:t>회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프로그램 내에서 계산되므로 입력하지 않는다</a:t>
                </a:r>
                <a:r>
                  <a:rPr lang="en-US" altLang="ko-KR" dirty="0" smtClean="0"/>
                  <a:t>.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091" y="3301139"/>
                <a:ext cx="4981129" cy="335476"/>
              </a:xfrm>
              <a:prstGeom prst="rect">
                <a:avLst/>
              </a:prstGeom>
              <a:blipFill>
                <a:blip r:embed="rId6"/>
                <a:stretch>
                  <a:fillRect l="-367" t="-3636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583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15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병진 조인트 좌표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250356" y="5900149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병진 조인트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74235" y="1852253"/>
                <a:ext cx="237626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235" y="1852253"/>
                <a:ext cx="2376264" cy="391646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07694" y="2511781"/>
                <a:ext cx="2911414" cy="334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직각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도 직각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694" y="2511781"/>
                <a:ext cx="2911414" cy="334066"/>
              </a:xfrm>
              <a:prstGeom prst="rect">
                <a:avLst/>
              </a:prstGeom>
              <a:blipFill>
                <a:blip r:embed="rId3"/>
                <a:stretch>
                  <a:fillRect t="-3636" b="-127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21698" y="2869159"/>
                <a:ext cx="3375289" cy="334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단위 벡터로 계산하여 입력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698" y="2869159"/>
                <a:ext cx="3375289" cy="334066"/>
              </a:xfrm>
              <a:prstGeom prst="rect">
                <a:avLst/>
              </a:prstGeom>
              <a:blipFill>
                <a:blip r:embed="rId4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121698" y="3276575"/>
                <a:ext cx="4981129" cy="3250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 smtClean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같은 방향으로 향하도록 모델링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698" y="3276575"/>
                <a:ext cx="4981129" cy="325089"/>
              </a:xfrm>
              <a:prstGeom prst="rect">
                <a:avLst/>
              </a:prstGeom>
              <a:blipFill>
                <a:blip r:embed="rId5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124" y="1994966"/>
            <a:ext cx="58388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0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16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유니버셜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조인트 좌표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2" name="TextBox 11"/>
          <p:cNvSpPr txBox="1"/>
          <p:nvPr/>
        </p:nvSpPr>
        <p:spPr>
          <a:xfrm>
            <a:off x="2098104" y="5580831"/>
            <a:ext cx="26642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/>
              <a:t>?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유니버셜</a:t>
            </a:r>
            <a:r>
              <a:rPr lang="ko-KR" altLang="en-US" dirty="0" smtClean="0"/>
              <a:t> 조인트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774235" y="1852253"/>
                <a:ext cx="2376264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4235" y="1852253"/>
                <a:ext cx="2376264" cy="391646"/>
              </a:xfrm>
              <a:prstGeom prst="rect">
                <a:avLst/>
              </a:prstGeom>
              <a:blipFill>
                <a:blip r:embed="rId2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6107694" y="2511781"/>
                <a:ext cx="2911414" cy="334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회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전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축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직각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7694" y="2511781"/>
                <a:ext cx="2911414" cy="334066"/>
              </a:xfrm>
              <a:prstGeom prst="rect">
                <a:avLst/>
              </a:prstGeom>
              <a:blipFill>
                <a:blip r:embed="rId3"/>
                <a:stretch>
                  <a:fillRect t="-5455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121698" y="2869159"/>
                <a:ext cx="3375289" cy="3340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ko-KR" altLang="en-US" i="1">
                        <a:latin typeface="Cambria Math" panose="02040503050406030204" pitchFamily="18" charset="0"/>
                      </a:rPr>
                      <m:t>와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 smtClean="0"/>
                  <a:t>는 단위 벡터로 계산하여 입력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698" y="2869159"/>
                <a:ext cx="3375289" cy="334066"/>
              </a:xfrm>
              <a:prstGeom prst="rect">
                <a:avLst/>
              </a:prstGeom>
              <a:blipFill>
                <a:blip r:embed="rId4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02" y="2039667"/>
            <a:ext cx="5534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6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프로그램 </a:t>
            </a:r>
            <a:r>
              <a:rPr lang="ko-KR" altLang="en-US" dirty="0" err="1" smtClean="0"/>
              <a:t>실행법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17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모델 파일 정보 입력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723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18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모델 파일 정보 입력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78719" y="1476688"/>
          <a:ext cx="3924508" cy="3708400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1962254">
                  <a:extLst>
                    <a:ext uri="{9D8B030D-6E8A-4147-A177-3AD203B41FA5}">
                      <a16:colId xmlns:a16="http://schemas.microsoft.com/office/drawing/2014/main" val="3703879193"/>
                    </a:ext>
                  </a:extLst>
                </a:gridCol>
                <a:gridCol w="1962254">
                  <a:extLst>
                    <a:ext uri="{9D8B030D-6E8A-4147-A177-3AD203B41FA5}">
                      <a16:colId xmlns:a16="http://schemas.microsoft.com/office/drawing/2014/main" val="4213037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입력 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명령어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78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모델명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060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질량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MASS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4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조인트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JOINT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27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힘요소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FORCE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94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형상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SHAPE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96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입자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PARTICLE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8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접촉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CONTACT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16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적분기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INTEGRATOR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90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시뮬레이션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SIMULATION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58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948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19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모델 파일 정보 입력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378719" y="1476688"/>
          <a:ext cx="3924508" cy="3708400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1962254">
                  <a:extLst>
                    <a:ext uri="{9D8B030D-6E8A-4147-A177-3AD203B41FA5}">
                      <a16:colId xmlns:a16="http://schemas.microsoft.com/office/drawing/2014/main" val="3703879193"/>
                    </a:ext>
                  </a:extLst>
                </a:gridCol>
                <a:gridCol w="1962254">
                  <a:extLst>
                    <a:ext uri="{9D8B030D-6E8A-4147-A177-3AD203B41FA5}">
                      <a16:colId xmlns:a16="http://schemas.microsoft.com/office/drawing/2014/main" val="4213037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입력 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명령어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788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모델명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MODEL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3060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질량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MASS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44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조인트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JOINT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427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힘요소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FORCE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9943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형상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SHAPE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99677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입자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PARTICLE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6809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접촉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CONTACT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5163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적분기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INTEGRATOR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904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시뮬레이션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SIMULATION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0589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7004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202684" y="2772519"/>
            <a:ext cx="5209536" cy="2434895"/>
            <a:chOff x="4626620" y="1983808"/>
            <a:chExt cx="5209536" cy="2434895"/>
          </a:xfrm>
        </p:grpSpPr>
        <p:grpSp>
          <p:nvGrpSpPr>
            <p:cNvPr id="32" name="그룹 31"/>
            <p:cNvGrpSpPr/>
            <p:nvPr/>
          </p:nvGrpSpPr>
          <p:grpSpPr>
            <a:xfrm>
              <a:off x="4628805" y="1983808"/>
              <a:ext cx="464010" cy="501350"/>
              <a:chOff x="4411549" y="1657337"/>
              <a:chExt cx="527080" cy="700445"/>
            </a:xfrm>
          </p:grpSpPr>
          <p:pic>
            <p:nvPicPr>
              <p:cNvPr id="33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4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4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1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4628804" y="2630429"/>
              <a:ext cx="464010" cy="501350"/>
              <a:chOff x="4411549" y="1657337"/>
              <a:chExt cx="527080" cy="700445"/>
            </a:xfrm>
          </p:grpSpPr>
          <p:pic>
            <p:nvPicPr>
              <p:cNvPr id="36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7" name="Rectangle 22"/>
              <p:cNvSpPr>
                <a:spLocks noChangeArrowheads="1"/>
              </p:cNvSpPr>
              <p:nvPr/>
            </p:nvSpPr>
            <p:spPr bwMode="auto">
              <a:xfrm>
                <a:off x="4492804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2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4628805" y="3277050"/>
              <a:ext cx="464010" cy="501350"/>
              <a:chOff x="4411549" y="1657337"/>
              <a:chExt cx="527080" cy="700445"/>
            </a:xfrm>
          </p:grpSpPr>
          <p:pic>
            <p:nvPicPr>
              <p:cNvPr id="39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3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27" name="TextBox 5"/>
            <p:cNvSpPr txBox="1"/>
            <p:nvPr/>
          </p:nvSpPr>
          <p:spPr>
            <a:xfrm>
              <a:off x="5130676" y="2638130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엑셀파일 구성</a:t>
              </a:r>
              <a:endParaRPr lang="ko-KR" altLang="en-US" sz="2500" b="1" spc="-150" dirty="0" smtClean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24" name="TextBox 5"/>
            <p:cNvSpPr txBox="1"/>
            <p:nvPr/>
          </p:nvSpPr>
          <p:spPr>
            <a:xfrm>
              <a:off x="5176881" y="1999924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ko-KR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3D </a:t>
              </a: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슬라이더</a:t>
              </a:r>
              <a:r>
                <a:rPr lang="en-US" altLang="ko-KR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-</a:t>
              </a: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크랭크 모델링</a:t>
              </a:r>
              <a:endParaRPr lang="ko-KR" altLang="en-US" sz="2500" b="1" spc="-150" dirty="0" smtClean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endParaRPr>
            </a:p>
          </p:txBody>
        </p:sp>
        <p:pic>
          <p:nvPicPr>
            <p:cNvPr id="41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626620" y="3918636"/>
              <a:ext cx="464010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" name="Rectangle 22"/>
            <p:cNvSpPr>
              <a:spLocks noChangeArrowheads="1"/>
            </p:cNvSpPr>
            <p:nvPr/>
          </p:nvSpPr>
          <p:spPr bwMode="auto">
            <a:xfrm>
              <a:off x="4698155" y="3917353"/>
              <a:ext cx="36259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4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43" name="TextBox 5"/>
            <p:cNvSpPr txBox="1"/>
            <p:nvPr/>
          </p:nvSpPr>
          <p:spPr>
            <a:xfrm>
              <a:off x="5179334" y="3278333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프로그램 실행</a:t>
              </a:r>
              <a:endParaRPr lang="ko-KR" altLang="en-US" sz="2500" b="1" spc="-150" dirty="0" smtClean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endParaRPr>
            </a:p>
          </p:txBody>
        </p:sp>
        <p:sp>
          <p:nvSpPr>
            <p:cNvPr id="28" name="TextBox 5"/>
            <p:cNvSpPr txBox="1"/>
            <p:nvPr/>
          </p:nvSpPr>
          <p:spPr>
            <a:xfrm>
              <a:off x="5176881" y="3911729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결과 확인</a:t>
              </a:r>
              <a:endParaRPr kumimoji="0" lang="ko-KR" altLang="en-US" sz="2500" b="1" spc="-150" dirty="0" smtClean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410596" y="1983808"/>
            <a:ext cx="5544616" cy="3092967"/>
            <a:chOff x="4410596" y="1983808"/>
            <a:chExt cx="5544616" cy="3092967"/>
          </a:xfrm>
        </p:grpSpPr>
        <p:sp>
          <p:nvSpPr>
            <p:cNvPr id="46" name="TextBox 5"/>
            <p:cNvSpPr txBox="1"/>
            <p:nvPr/>
          </p:nvSpPr>
          <p:spPr>
            <a:xfrm>
              <a:off x="5298390" y="4549935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5000"/>
                </a:lnSpc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cs typeface="Arial" pitchFamily="34" charset="0"/>
                </a:rPr>
                <a:t>기초 이론</a:t>
              </a:r>
              <a:endParaRPr lang="ko-KR" altLang="en-US" sz="2500" b="1" spc="-150" dirty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cs typeface="Arial" pitchFamily="34" charset="0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4628805" y="1983808"/>
              <a:ext cx="464010" cy="501350"/>
              <a:chOff x="4411549" y="1657337"/>
              <a:chExt cx="527080" cy="700445"/>
            </a:xfrm>
          </p:grpSpPr>
          <p:pic>
            <p:nvPicPr>
              <p:cNvPr id="62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3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4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1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48" name="그룹 47"/>
            <p:cNvGrpSpPr/>
            <p:nvPr/>
          </p:nvGrpSpPr>
          <p:grpSpPr>
            <a:xfrm>
              <a:off x="4628804" y="2630429"/>
              <a:ext cx="464010" cy="501350"/>
              <a:chOff x="4411549" y="1657337"/>
              <a:chExt cx="527080" cy="700445"/>
            </a:xfrm>
          </p:grpSpPr>
          <p:pic>
            <p:nvPicPr>
              <p:cNvPr id="60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Rectangle 22"/>
              <p:cNvSpPr>
                <a:spLocks noChangeArrowheads="1"/>
              </p:cNvSpPr>
              <p:nvPr/>
            </p:nvSpPr>
            <p:spPr bwMode="auto">
              <a:xfrm>
                <a:off x="4492804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2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628805" y="3277050"/>
              <a:ext cx="464010" cy="501350"/>
              <a:chOff x="4411549" y="1657337"/>
              <a:chExt cx="527080" cy="700445"/>
            </a:xfrm>
          </p:grpSpPr>
          <p:pic>
            <p:nvPicPr>
              <p:cNvPr id="58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3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50" name="TextBox 5"/>
            <p:cNvSpPr txBox="1"/>
            <p:nvPr/>
          </p:nvSpPr>
          <p:spPr>
            <a:xfrm>
              <a:off x="5130676" y="2638130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연구개발 주요 성과</a:t>
              </a:r>
            </a:p>
          </p:txBody>
        </p:sp>
        <p:sp>
          <p:nvSpPr>
            <p:cNvPr id="51" name="TextBox 5"/>
            <p:cNvSpPr txBox="1"/>
            <p:nvPr/>
          </p:nvSpPr>
          <p:spPr>
            <a:xfrm>
              <a:off x="5176881" y="1999924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 개발 개요 및 목표</a:t>
              </a:r>
            </a:p>
          </p:txBody>
        </p:sp>
        <p:pic>
          <p:nvPicPr>
            <p:cNvPr id="52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626620" y="3918636"/>
              <a:ext cx="464010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Rectangle 22"/>
            <p:cNvSpPr>
              <a:spLocks noChangeArrowheads="1"/>
            </p:cNvSpPr>
            <p:nvPr/>
          </p:nvSpPr>
          <p:spPr bwMode="auto">
            <a:xfrm>
              <a:off x="4698155" y="3917353"/>
              <a:ext cx="36259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4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4" name="TextBox 5"/>
            <p:cNvSpPr txBox="1"/>
            <p:nvPr/>
          </p:nvSpPr>
          <p:spPr>
            <a:xfrm>
              <a:off x="5179334" y="3278333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5000"/>
                </a:lnSpc>
                <a:defRPr/>
              </a:pPr>
              <a:r>
                <a:rPr lang="ko-KR" altLang="en-US" sz="2500" b="1" spc="-150" dirty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cs typeface="Arial" pitchFamily="34" charset="0"/>
                </a:rPr>
                <a:t>연구 개발 내용</a:t>
              </a:r>
            </a:p>
          </p:txBody>
        </p:sp>
        <p:pic>
          <p:nvPicPr>
            <p:cNvPr id="55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410596" y="4576708"/>
              <a:ext cx="851066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Rectangle 22"/>
            <p:cNvSpPr>
              <a:spLocks noChangeArrowheads="1"/>
            </p:cNvSpPr>
            <p:nvPr/>
          </p:nvSpPr>
          <p:spPr bwMode="auto">
            <a:xfrm>
              <a:off x="4435750" y="4575425"/>
              <a:ext cx="851065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별첨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7" name="TextBox 5"/>
            <p:cNvSpPr txBox="1"/>
            <p:nvPr/>
          </p:nvSpPr>
          <p:spPr>
            <a:xfrm>
              <a:off x="5176881" y="3911729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결론 및 향후 연구 계획</a:t>
              </a:r>
              <a:endParaRPr kumimoji="0" lang="ko-KR" altLang="en-US" sz="2500" b="1" spc="-150" dirty="0" smtClean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4093938" y="3211219"/>
            <a:ext cx="4896544" cy="267743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492446" y="2525283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75228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dirty="0" smtClean="0"/>
              <a:t>1.</a:t>
            </a:r>
            <a:r>
              <a:rPr lang="ko-KR" altLang="en-US" dirty="0" smtClean="0"/>
              <a:t> 연구 개발 개요 및 목표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9714" y="1548383"/>
            <a:ext cx="158662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smtClean="0">
                <a:solidFill>
                  <a:schemeClr val="tx1"/>
                </a:solidFill>
              </a:rPr>
              <a:t>과 제 명</a:t>
            </a:r>
            <a:endParaRPr kumimoji="1" lang="ko-KR" altLang="en-US" sz="1800" b="1">
              <a:solidFill>
                <a:schemeClr val="tx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322364" y="1548383"/>
            <a:ext cx="734481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b="1" dirty="0" smtClean="0">
                <a:solidFill>
                  <a:schemeClr val="tx1"/>
                </a:solidFill>
              </a:rPr>
              <a:t>다중노면 주행 중 휠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-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노면간 접촉 현상 연구</a:t>
            </a:r>
            <a:endParaRPr kumimoji="1"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9714" y="2021745"/>
            <a:ext cx="158662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dirty="0" smtClean="0">
                <a:solidFill>
                  <a:schemeClr val="tx1"/>
                </a:solidFill>
              </a:rPr>
              <a:t>개 발 기 간</a:t>
            </a:r>
            <a:endParaRPr kumimoji="1"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322364" y="2021745"/>
            <a:ext cx="734481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800" b="1" dirty="0" smtClean="0">
                <a:solidFill>
                  <a:schemeClr val="tx1"/>
                </a:solidFill>
              </a:rPr>
              <a:t>2018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년 </a:t>
            </a:r>
            <a:r>
              <a:rPr kumimoji="1" lang="en-US" altLang="ko-KR" sz="1800" b="1" dirty="0">
                <a:solidFill>
                  <a:schemeClr val="tx1"/>
                </a:solidFill>
              </a:rPr>
              <a:t>5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월 </a:t>
            </a:r>
            <a:r>
              <a:rPr kumimoji="1" lang="en-US" altLang="ko-KR" sz="1800" b="1" dirty="0">
                <a:solidFill>
                  <a:schemeClr val="tx1"/>
                </a:solidFill>
              </a:rPr>
              <a:t>8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일 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~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 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2018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년 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12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월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 15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일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(8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개월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)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 </a:t>
            </a:r>
            <a:endParaRPr kumimoji="1"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519714" y="2495107"/>
            <a:ext cx="158662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dirty="0" smtClean="0">
                <a:solidFill>
                  <a:schemeClr val="tx1"/>
                </a:solidFill>
              </a:rPr>
              <a:t>연구개발비</a:t>
            </a:r>
            <a:endParaRPr kumimoji="1"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322364" y="2495107"/>
            <a:ext cx="734481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800" b="1" dirty="0" smtClean="0">
                <a:solidFill>
                  <a:schemeClr val="tx1"/>
                </a:solidFill>
              </a:rPr>
              <a:t>45,800,000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원</a:t>
            </a:r>
            <a:endParaRPr kumimoji="1"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519714" y="2968469"/>
            <a:ext cx="158662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dirty="0" smtClean="0">
                <a:solidFill>
                  <a:schemeClr val="tx1"/>
                </a:solidFill>
              </a:rPr>
              <a:t>연구 기관</a:t>
            </a:r>
            <a:endParaRPr kumimoji="1"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22364" y="2968469"/>
            <a:ext cx="734481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b="1" dirty="0" smtClean="0">
                <a:solidFill>
                  <a:schemeClr val="tx1"/>
                </a:solidFill>
              </a:rPr>
              <a:t>부경대학교 산학협력단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(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연구책임자 손정현 교수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)</a:t>
            </a:r>
            <a:endParaRPr kumimoji="1"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9714" y="3441831"/>
            <a:ext cx="158662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800" b="1" dirty="0" smtClean="0">
                <a:solidFill>
                  <a:schemeClr val="tx1"/>
                </a:solidFill>
              </a:rPr>
              <a:t>총괄 기관</a:t>
            </a:r>
            <a:endParaRPr kumimoji="1"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322364" y="3441835"/>
            <a:ext cx="7344816" cy="3600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ko-KR" altLang="en-US" sz="1800" b="1" dirty="0" smtClean="0">
                <a:solidFill>
                  <a:schemeClr val="tx1"/>
                </a:solidFill>
              </a:rPr>
              <a:t>국방과학연구소 제</a:t>
            </a:r>
            <a:r>
              <a:rPr kumimoji="1" lang="en-US" altLang="ko-KR" sz="1800" b="1" dirty="0" smtClean="0">
                <a:solidFill>
                  <a:schemeClr val="tx1"/>
                </a:solidFill>
              </a:rPr>
              <a:t>6</a:t>
            </a:r>
            <a:r>
              <a:rPr kumimoji="1" lang="ko-KR" altLang="en-US" sz="1800" b="1" dirty="0" smtClean="0">
                <a:solidFill>
                  <a:schemeClr val="tx1"/>
                </a:solidFill>
              </a:rPr>
              <a:t>기술연구본부</a:t>
            </a:r>
            <a:endParaRPr kumimoji="1" lang="ko-KR" altLang="en-US" sz="1800" b="1" dirty="0">
              <a:solidFill>
                <a:schemeClr val="tx1"/>
              </a:solidFill>
            </a:endParaRPr>
          </a:p>
        </p:txBody>
      </p:sp>
      <p:grpSp>
        <p:nvGrpSpPr>
          <p:cNvPr id="42" name="그룹 19"/>
          <p:cNvGrpSpPr/>
          <p:nvPr/>
        </p:nvGrpSpPr>
        <p:grpSpPr>
          <a:xfrm>
            <a:off x="378718" y="900311"/>
            <a:ext cx="7920310" cy="523220"/>
            <a:chOff x="357158" y="857232"/>
            <a:chExt cx="3373320" cy="523220"/>
          </a:xfrm>
        </p:grpSpPr>
        <p:sp>
          <p:nvSpPr>
            <p:cNvPr id="43" name="TextBox 300"/>
            <p:cNvSpPr txBox="1"/>
            <p:nvPr/>
          </p:nvSpPr>
          <p:spPr>
            <a:xfrm>
              <a:off x="515800" y="857232"/>
              <a:ext cx="3214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연구 개발  개요</a:t>
              </a:r>
            </a:p>
          </p:txBody>
        </p:sp>
        <p:grpSp>
          <p:nvGrpSpPr>
            <p:cNvPr id="44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45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7" name="그룹 19"/>
          <p:cNvGrpSpPr/>
          <p:nvPr/>
        </p:nvGrpSpPr>
        <p:grpSpPr>
          <a:xfrm>
            <a:off x="349823" y="4227617"/>
            <a:ext cx="7920310" cy="523220"/>
            <a:chOff x="357158" y="857232"/>
            <a:chExt cx="3373320" cy="523220"/>
          </a:xfrm>
        </p:grpSpPr>
        <p:sp>
          <p:nvSpPr>
            <p:cNvPr id="48" name="TextBox 300"/>
            <p:cNvSpPr txBox="1"/>
            <p:nvPr/>
          </p:nvSpPr>
          <p:spPr>
            <a:xfrm>
              <a:off x="515800" y="857232"/>
              <a:ext cx="3214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연구 개발 목표</a:t>
              </a:r>
            </a:p>
          </p:txBody>
        </p:sp>
        <p:grpSp>
          <p:nvGrpSpPr>
            <p:cNvPr id="49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50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직사각형 13"/>
          <p:cNvSpPr/>
          <p:nvPr/>
        </p:nvSpPr>
        <p:spPr>
          <a:xfrm>
            <a:off x="547447" y="4750837"/>
            <a:ext cx="9119733" cy="19821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2" name="Rectangle 49"/>
          <p:cNvSpPr/>
          <p:nvPr/>
        </p:nvSpPr>
        <p:spPr>
          <a:xfrm>
            <a:off x="623151" y="4870075"/>
            <a:ext cx="816730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ko-KR" altLang="en-US" sz="1800" spc="-100" dirty="0" smtClean="0">
                <a:latin typeface="+mn-ea"/>
              </a:rPr>
              <a:t> 입자기반 가상노면 모델 구현 및 무인자율주행 차량 동역학 모델 적용</a:t>
            </a:r>
            <a:endParaRPr lang="en-US" altLang="ko-KR" sz="1800" spc="-100" dirty="0">
              <a:latin typeface="+mn-ea"/>
            </a:endParaRPr>
          </a:p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ko-KR" altLang="en-US" sz="1800" spc="-100" dirty="0">
                <a:latin typeface="+mn-ea"/>
              </a:rPr>
              <a:t> </a:t>
            </a:r>
            <a:r>
              <a:rPr lang="ko-KR" altLang="en-US" sz="1800" spc="-100" dirty="0" smtClean="0">
                <a:latin typeface="+mn-ea"/>
              </a:rPr>
              <a:t>휠</a:t>
            </a:r>
            <a:r>
              <a:rPr lang="en-US" altLang="ko-KR" sz="1800" spc="-100" dirty="0" smtClean="0">
                <a:latin typeface="+mn-ea"/>
              </a:rPr>
              <a:t>-</a:t>
            </a:r>
            <a:r>
              <a:rPr lang="ko-KR" altLang="en-US" sz="1800" spc="-100" dirty="0" smtClean="0">
                <a:latin typeface="+mn-ea"/>
              </a:rPr>
              <a:t>노면간 접촉 계산 알고리즘 구현</a:t>
            </a:r>
            <a:endParaRPr lang="en-US" altLang="ko-KR" sz="1800" spc="-100" dirty="0" smtClean="0">
              <a:latin typeface="+mn-ea"/>
            </a:endParaRPr>
          </a:p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ko-KR" altLang="en-US" sz="1800" spc="-100" dirty="0">
                <a:latin typeface="+mn-ea"/>
              </a:rPr>
              <a:t> </a:t>
            </a:r>
            <a:r>
              <a:rPr lang="en-US" altLang="ko-KR" sz="1800" spc="-100" dirty="0" smtClean="0">
                <a:latin typeface="+mn-ea"/>
              </a:rPr>
              <a:t>Full Car </a:t>
            </a:r>
            <a:r>
              <a:rPr lang="ko-KR" altLang="en-US" sz="1800" spc="-100" dirty="0" smtClean="0">
                <a:latin typeface="+mn-ea"/>
              </a:rPr>
              <a:t>차량의 입자기반 다중노면 주행 시뮬레이션 기술 개발</a:t>
            </a:r>
            <a:endParaRPr lang="en-US" altLang="ko-KR" sz="1800" spc="-100" dirty="0" smtClean="0">
              <a:latin typeface="+mn-ea"/>
            </a:endParaRPr>
          </a:p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ko-KR" altLang="en-US" sz="1800" spc="-100" dirty="0">
                <a:latin typeface="+mn-ea"/>
              </a:rPr>
              <a:t> </a:t>
            </a:r>
            <a:r>
              <a:rPr lang="ko-KR" altLang="en-US" sz="1800" spc="-100" dirty="0" smtClean="0">
                <a:latin typeface="+mn-ea"/>
              </a:rPr>
              <a:t>포장로</a:t>
            </a:r>
            <a:r>
              <a:rPr lang="en-US" altLang="ko-KR" sz="1800" spc="-100" dirty="0" smtClean="0">
                <a:latin typeface="+mn-ea"/>
              </a:rPr>
              <a:t>,</a:t>
            </a:r>
            <a:r>
              <a:rPr lang="ko-KR" altLang="en-US" sz="1800" spc="-100" dirty="0" smtClean="0">
                <a:latin typeface="+mn-ea"/>
              </a:rPr>
              <a:t> 저마찰로</a:t>
            </a:r>
            <a:r>
              <a:rPr lang="en-US" altLang="ko-KR" sz="1800" spc="-100" dirty="0" smtClean="0">
                <a:latin typeface="+mn-ea"/>
              </a:rPr>
              <a:t>,</a:t>
            </a:r>
            <a:r>
              <a:rPr lang="ko-KR" altLang="en-US" sz="1800" spc="-100" dirty="0" smtClean="0">
                <a:latin typeface="+mn-ea"/>
              </a:rPr>
              <a:t> 모래지 주행에 대한 시뮬레이션과 시험의 주행 특성 비교</a:t>
            </a:r>
            <a:r>
              <a:rPr lang="en-US" altLang="ko-KR" sz="1800" spc="-100" dirty="0" smtClean="0">
                <a:latin typeface="+mn-ea"/>
              </a:rPr>
              <a:t>/</a:t>
            </a:r>
            <a:r>
              <a:rPr lang="ko-KR" altLang="en-US" sz="1800" spc="-100" dirty="0" smtClean="0">
                <a:latin typeface="+mn-ea"/>
              </a:rPr>
              <a:t>분석</a:t>
            </a:r>
            <a:endParaRPr lang="en-US" altLang="ko-KR" sz="1800" spc="-1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57331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/>
          <p:cNvGrpSpPr/>
          <p:nvPr/>
        </p:nvGrpSpPr>
        <p:grpSpPr>
          <a:xfrm>
            <a:off x="4410596" y="1983808"/>
            <a:ext cx="5544616" cy="3092967"/>
            <a:chOff x="4410596" y="1983808"/>
            <a:chExt cx="5544616" cy="3092967"/>
          </a:xfrm>
        </p:grpSpPr>
        <p:sp>
          <p:nvSpPr>
            <p:cNvPr id="30" name="TextBox 5"/>
            <p:cNvSpPr txBox="1"/>
            <p:nvPr/>
          </p:nvSpPr>
          <p:spPr>
            <a:xfrm>
              <a:off x="5298390" y="4549935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5000"/>
                </a:lnSpc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cs typeface="Arial" pitchFamily="34" charset="0"/>
                </a:rPr>
                <a:t>기초 이론</a:t>
              </a:r>
              <a:endParaRPr lang="ko-KR" altLang="en-US" sz="2500" b="1" spc="-150" dirty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cs typeface="Arial" pitchFamily="34" charset="0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4628805" y="1983808"/>
              <a:ext cx="464010" cy="501350"/>
              <a:chOff x="4411549" y="1657337"/>
              <a:chExt cx="527080" cy="700445"/>
            </a:xfrm>
          </p:grpSpPr>
          <p:pic>
            <p:nvPicPr>
              <p:cNvPr id="60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1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4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1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4628804" y="2630429"/>
              <a:ext cx="464010" cy="501350"/>
              <a:chOff x="4411549" y="1657337"/>
              <a:chExt cx="527080" cy="700445"/>
            </a:xfrm>
          </p:grpSpPr>
          <p:pic>
            <p:nvPicPr>
              <p:cNvPr id="58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9" name="Rectangle 22"/>
              <p:cNvSpPr>
                <a:spLocks noChangeArrowheads="1"/>
              </p:cNvSpPr>
              <p:nvPr/>
            </p:nvSpPr>
            <p:spPr bwMode="auto">
              <a:xfrm>
                <a:off x="4492804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2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4628805" y="3277050"/>
              <a:ext cx="464010" cy="501350"/>
              <a:chOff x="4411549" y="1657337"/>
              <a:chExt cx="527080" cy="700445"/>
            </a:xfrm>
          </p:grpSpPr>
          <p:pic>
            <p:nvPicPr>
              <p:cNvPr id="56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57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3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48" name="TextBox 5"/>
            <p:cNvSpPr txBox="1"/>
            <p:nvPr/>
          </p:nvSpPr>
          <p:spPr>
            <a:xfrm>
              <a:off x="5130676" y="2638130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연구개발 주요 성과</a:t>
              </a:r>
            </a:p>
          </p:txBody>
        </p:sp>
        <p:sp>
          <p:nvSpPr>
            <p:cNvPr id="49" name="TextBox 5"/>
            <p:cNvSpPr txBox="1"/>
            <p:nvPr/>
          </p:nvSpPr>
          <p:spPr>
            <a:xfrm>
              <a:off x="5176881" y="1999924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 개발 개요 및 목표</a:t>
              </a:r>
            </a:p>
          </p:txBody>
        </p:sp>
        <p:pic>
          <p:nvPicPr>
            <p:cNvPr id="50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626620" y="3918636"/>
              <a:ext cx="464010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Rectangle 22"/>
            <p:cNvSpPr>
              <a:spLocks noChangeArrowheads="1"/>
            </p:cNvSpPr>
            <p:nvPr/>
          </p:nvSpPr>
          <p:spPr bwMode="auto">
            <a:xfrm>
              <a:off x="4698155" y="3917353"/>
              <a:ext cx="36259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4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2" name="TextBox 5"/>
            <p:cNvSpPr txBox="1"/>
            <p:nvPr/>
          </p:nvSpPr>
          <p:spPr>
            <a:xfrm>
              <a:off x="5179334" y="3278333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5000"/>
                </a:lnSpc>
                <a:defRPr/>
              </a:pPr>
              <a:r>
                <a:rPr lang="ko-KR" altLang="en-US" sz="2500" b="1" spc="-150" dirty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cs typeface="Arial" pitchFamily="34" charset="0"/>
                </a:rPr>
                <a:t>연구 개발 내용</a:t>
              </a:r>
            </a:p>
          </p:txBody>
        </p:sp>
        <p:pic>
          <p:nvPicPr>
            <p:cNvPr id="53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410596" y="4576708"/>
              <a:ext cx="851066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22"/>
            <p:cNvSpPr>
              <a:spLocks noChangeArrowheads="1"/>
            </p:cNvSpPr>
            <p:nvPr/>
          </p:nvSpPr>
          <p:spPr bwMode="auto">
            <a:xfrm>
              <a:off x="4435750" y="4575425"/>
              <a:ext cx="851065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별첨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5" name="TextBox 5"/>
            <p:cNvSpPr txBox="1"/>
            <p:nvPr/>
          </p:nvSpPr>
          <p:spPr>
            <a:xfrm>
              <a:off x="5176881" y="3911729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결론 및 향후 연구 계획</a:t>
              </a:r>
              <a:endParaRPr kumimoji="0" lang="ko-KR" altLang="en-US" sz="2500" b="1" spc="-150" dirty="0" smtClean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82604" y="1877664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14888" y="3211219"/>
            <a:ext cx="4896544" cy="267743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3174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ko-KR" dirty="0" smtClean="0"/>
              <a:t>2.</a:t>
            </a:r>
            <a:r>
              <a:rPr lang="ko-KR" altLang="en-US" dirty="0" smtClean="0"/>
              <a:t> 연구개발 주요 성과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Shape 57"/>
          <p:cNvSpPr/>
          <p:nvPr/>
        </p:nvSpPr>
        <p:spPr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Rectangle 49"/>
          <p:cNvSpPr/>
          <p:nvPr/>
        </p:nvSpPr>
        <p:spPr>
          <a:xfrm>
            <a:off x="363437" y="2051684"/>
            <a:ext cx="729077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spc="-100" dirty="0" err="1" smtClean="0">
                <a:solidFill>
                  <a:schemeClr val="tx1"/>
                </a:solidFill>
                <a:latin typeface="+mn-ea"/>
              </a:rPr>
              <a:t>포장로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spc="-100" dirty="0" err="1" smtClean="0">
                <a:solidFill>
                  <a:schemeClr val="tx1"/>
                </a:solidFill>
                <a:latin typeface="+mn-ea"/>
              </a:rPr>
              <a:t>저마찰로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000" spc="-100" dirty="0" err="1" smtClean="0">
                <a:solidFill>
                  <a:schemeClr val="tx1"/>
                </a:solidFill>
                <a:latin typeface="+mn-ea"/>
              </a:rPr>
              <a:t>모래지에서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Full car 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주행 시뮬레이션 모델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건</a:t>
            </a:r>
            <a:endParaRPr lang="en-US" altLang="ko-KR" sz="2000" spc="-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Rectangle 49"/>
          <p:cNvSpPr/>
          <p:nvPr/>
        </p:nvSpPr>
        <p:spPr>
          <a:xfrm>
            <a:off x="363437" y="1044327"/>
            <a:ext cx="57887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이산요소법에 기반한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3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차원 </a:t>
            </a:r>
            <a:r>
              <a:rPr lang="ko-KR" altLang="en-US" sz="2000" spc="-100" dirty="0" err="1" smtClean="0">
                <a:solidFill>
                  <a:schemeClr val="tx1"/>
                </a:solidFill>
                <a:latin typeface="+mn-ea"/>
              </a:rPr>
              <a:t>모래지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 노면 모델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건</a:t>
            </a:r>
            <a:endParaRPr lang="en-US" altLang="ko-KR" sz="2000" spc="-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Rectangle 49"/>
          <p:cNvSpPr/>
          <p:nvPr/>
        </p:nvSpPr>
        <p:spPr>
          <a:xfrm>
            <a:off x="363437" y="3059041"/>
            <a:ext cx="526939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휠 테스트베드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calibration 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측정 장치 제작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건</a:t>
            </a:r>
            <a:endParaRPr lang="en-US" altLang="ko-KR" sz="2000" spc="-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Rectangle 49"/>
          <p:cNvSpPr/>
          <p:nvPr/>
        </p:nvSpPr>
        <p:spPr>
          <a:xfrm>
            <a:off x="363437" y="4066398"/>
            <a:ext cx="575029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다물체동역학과 이산요소법의 연성해석 </a:t>
            </a:r>
            <a:r>
              <a:rPr lang="ko-KR" altLang="en-US" sz="2000" spc="-100" dirty="0" err="1" smtClean="0">
                <a:solidFill>
                  <a:schemeClr val="tx1"/>
                </a:solidFill>
                <a:latin typeface="+mn-ea"/>
              </a:rPr>
              <a:t>솔버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건</a:t>
            </a:r>
            <a:endParaRPr lang="en-US" altLang="ko-KR" sz="2000" spc="-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Rectangle 49"/>
          <p:cNvSpPr/>
          <p:nvPr/>
        </p:nvSpPr>
        <p:spPr>
          <a:xfrm>
            <a:off x="363437" y="5073755"/>
            <a:ext cx="4976042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 GUI 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및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3D 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그래픽 기반의 전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2000" spc="-100" dirty="0" err="1" smtClean="0">
                <a:solidFill>
                  <a:schemeClr val="tx1"/>
                </a:solidFill>
                <a:latin typeface="+mn-ea"/>
              </a:rPr>
              <a:t>후처리기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건</a:t>
            </a:r>
            <a:endParaRPr lang="en-US" altLang="ko-KR" sz="2000" spc="-1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1" name="Rectangle 49"/>
          <p:cNvSpPr/>
          <p:nvPr/>
        </p:nvSpPr>
        <p:spPr>
          <a:xfrm>
            <a:off x="363437" y="6081112"/>
            <a:ext cx="528862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 2018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년 대한기계학회 추계학술대회 발표 </a:t>
            </a:r>
            <a:r>
              <a:rPr lang="en-US" altLang="ko-KR" sz="2000" spc="-1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2000" spc="-100" dirty="0" smtClean="0">
                <a:solidFill>
                  <a:schemeClr val="tx1"/>
                </a:solidFill>
                <a:latin typeface="+mn-ea"/>
              </a:rPr>
              <a:t>건</a:t>
            </a:r>
            <a:endParaRPr lang="en-US" altLang="ko-KR" sz="2000" spc="-1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2229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410596" y="1983808"/>
            <a:ext cx="5544616" cy="3092967"/>
            <a:chOff x="4410596" y="1983808"/>
            <a:chExt cx="5544616" cy="3092967"/>
          </a:xfrm>
        </p:grpSpPr>
        <p:sp>
          <p:nvSpPr>
            <p:cNvPr id="47" name="TextBox 5"/>
            <p:cNvSpPr txBox="1"/>
            <p:nvPr/>
          </p:nvSpPr>
          <p:spPr>
            <a:xfrm>
              <a:off x="5298390" y="4549935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5000"/>
                </a:lnSpc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cs typeface="Arial" pitchFamily="34" charset="0"/>
                </a:rPr>
                <a:t>기초 이론</a:t>
              </a:r>
              <a:endParaRPr lang="ko-KR" altLang="en-US" sz="2500" b="1" spc="-150" dirty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cs typeface="Arial" pitchFamily="34" charset="0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4628805" y="1983808"/>
              <a:ext cx="464010" cy="501350"/>
              <a:chOff x="4411549" y="1657337"/>
              <a:chExt cx="527080" cy="700445"/>
            </a:xfrm>
          </p:grpSpPr>
          <p:pic>
            <p:nvPicPr>
              <p:cNvPr id="63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4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4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1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628804" y="2630429"/>
              <a:ext cx="464010" cy="501350"/>
              <a:chOff x="4411549" y="1657337"/>
              <a:chExt cx="527080" cy="700445"/>
            </a:xfrm>
          </p:grpSpPr>
          <p:pic>
            <p:nvPicPr>
              <p:cNvPr id="61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22"/>
              <p:cNvSpPr>
                <a:spLocks noChangeArrowheads="1"/>
              </p:cNvSpPr>
              <p:nvPr/>
            </p:nvSpPr>
            <p:spPr bwMode="auto">
              <a:xfrm>
                <a:off x="4492804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2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628805" y="3277050"/>
              <a:ext cx="464010" cy="501350"/>
              <a:chOff x="4411549" y="1657337"/>
              <a:chExt cx="527080" cy="700445"/>
            </a:xfrm>
          </p:grpSpPr>
          <p:pic>
            <p:nvPicPr>
              <p:cNvPr id="59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0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3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51" name="TextBox 5"/>
            <p:cNvSpPr txBox="1"/>
            <p:nvPr/>
          </p:nvSpPr>
          <p:spPr>
            <a:xfrm>
              <a:off x="5130676" y="2638130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연구개발 주요 성과</a:t>
              </a:r>
            </a:p>
          </p:txBody>
        </p:sp>
        <p:sp>
          <p:nvSpPr>
            <p:cNvPr id="52" name="TextBox 5"/>
            <p:cNvSpPr txBox="1"/>
            <p:nvPr/>
          </p:nvSpPr>
          <p:spPr>
            <a:xfrm>
              <a:off x="5176881" y="1999924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 개발 개요 및 목표</a:t>
              </a:r>
            </a:p>
          </p:txBody>
        </p:sp>
        <p:pic>
          <p:nvPicPr>
            <p:cNvPr id="53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626620" y="3918636"/>
              <a:ext cx="464010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22"/>
            <p:cNvSpPr>
              <a:spLocks noChangeArrowheads="1"/>
            </p:cNvSpPr>
            <p:nvPr/>
          </p:nvSpPr>
          <p:spPr bwMode="auto">
            <a:xfrm>
              <a:off x="4698155" y="3917353"/>
              <a:ext cx="36259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4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5" name="TextBox 5"/>
            <p:cNvSpPr txBox="1"/>
            <p:nvPr/>
          </p:nvSpPr>
          <p:spPr>
            <a:xfrm>
              <a:off x="5179334" y="3278333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5000"/>
                </a:lnSpc>
                <a:defRPr/>
              </a:pPr>
              <a:r>
                <a:rPr lang="ko-KR" altLang="en-US" sz="2500" b="1" spc="-150" dirty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cs typeface="Arial" pitchFamily="34" charset="0"/>
                </a:rPr>
                <a:t>연구 개발 내용</a:t>
              </a:r>
            </a:p>
          </p:txBody>
        </p:sp>
        <p:pic>
          <p:nvPicPr>
            <p:cNvPr id="56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410596" y="4576708"/>
              <a:ext cx="851066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4435750" y="4575425"/>
              <a:ext cx="851065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별첨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8" name="TextBox 5"/>
            <p:cNvSpPr txBox="1"/>
            <p:nvPr/>
          </p:nvSpPr>
          <p:spPr>
            <a:xfrm>
              <a:off x="5176881" y="3911729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결론 및 향후 연구 계획</a:t>
              </a:r>
              <a:endParaRPr kumimoji="0" lang="ko-KR" altLang="en-US" sz="2500" b="1" spc="-150" dirty="0" smtClean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4482604" y="1877664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266580" y="3812382"/>
            <a:ext cx="4896544" cy="267743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572271" y="2546248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2902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9"/>
          <p:cNvSpPr/>
          <p:nvPr/>
        </p:nvSpPr>
        <p:spPr>
          <a:xfrm>
            <a:off x="769273" y="1817831"/>
            <a:ext cx="6688049" cy="738664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안식각은 흙 등을 쌓거나 깎아 냈을 때 자연상태로 생기는 경사면과 지면이 이루는 각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실험으로 </a:t>
            </a:r>
            <a:r>
              <a:rPr lang="ko-KR" altLang="en-US" spc="-100" dirty="0" err="1" smtClean="0">
                <a:latin typeface="+mn-ea"/>
              </a:rPr>
              <a:t>부터</a:t>
            </a:r>
            <a:r>
              <a:rPr lang="ko-KR" altLang="en-US" spc="-100" dirty="0" smtClean="0">
                <a:latin typeface="+mn-ea"/>
              </a:rPr>
              <a:t> 측정된 </a:t>
            </a:r>
            <a:r>
              <a:rPr lang="ko-KR" altLang="en-US" b="1" spc="-100" dirty="0" err="1" smtClean="0">
                <a:solidFill>
                  <a:srgbClr val="FF0000"/>
                </a:solidFill>
                <a:latin typeface="+mn-ea"/>
              </a:rPr>
              <a:t>안식각은</a:t>
            </a:r>
            <a:r>
              <a:rPr lang="ko-KR" altLang="en-US" b="1" spc="-1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b="1" spc="-100" dirty="0" smtClean="0">
                <a:solidFill>
                  <a:srgbClr val="FF0000"/>
                </a:solidFill>
                <a:latin typeface="+mn-ea"/>
              </a:rPr>
              <a:t>31(degree)</a:t>
            </a:r>
            <a:endParaRPr lang="en-US" altLang="ko-KR" b="1" spc="-100" dirty="0" smtClean="0">
              <a:latin typeface="+mn-ea"/>
            </a:endParaRPr>
          </a:p>
        </p:txBody>
      </p:sp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3262" y="1404367"/>
            <a:ext cx="1069203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3"/>
              </a:buBlip>
            </a:pPr>
            <a:r>
              <a:rPr lang="en-US" altLang="ko-KR" sz="1800" spc="-100" dirty="0" smtClean="0">
                <a:latin typeface="+mn-ea"/>
              </a:rPr>
              <a:t> </a:t>
            </a:r>
            <a:r>
              <a:rPr lang="ko-KR" altLang="en-US" sz="1800" spc="-100" dirty="0" err="1" smtClean="0">
                <a:latin typeface="+mn-ea"/>
              </a:rPr>
              <a:t>안식각</a:t>
            </a:r>
            <a:endParaRPr lang="en-US" altLang="ko-KR" sz="1800" spc="-100" dirty="0" smtClean="0">
              <a:latin typeface="+mn-ea"/>
            </a:endParaRPr>
          </a:p>
        </p:txBody>
      </p:sp>
      <p:pic>
        <p:nvPicPr>
          <p:cNvPr id="2049" name="_x158557136" descr="EMB00004558250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12" y="4318251"/>
            <a:ext cx="3517024" cy="184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58556736" descr="EMB00004558250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546" y="4140671"/>
            <a:ext cx="4570863" cy="217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763387" y="2730272"/>
                <a:ext cx="3116319" cy="618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8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387" y="2730272"/>
                <a:ext cx="3116319" cy="6183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1925068" y="6463268"/>
            <a:ext cx="2016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 </a:t>
            </a:r>
            <a:r>
              <a:rPr lang="ko-KR" altLang="en-US" sz="1200" dirty="0" err="1" smtClean="0"/>
              <a:t>안식각의</a:t>
            </a:r>
            <a:r>
              <a:rPr lang="ko-KR" altLang="en-US" sz="1200" dirty="0" smtClean="0"/>
              <a:t> 정의</a:t>
            </a:r>
            <a:endParaRPr lang="ko-KR" altLang="en-US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6557715" y="6434814"/>
            <a:ext cx="2176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 </a:t>
            </a:r>
            <a:r>
              <a:rPr lang="ko-KR" altLang="en-US" sz="1200" dirty="0" err="1" smtClean="0"/>
              <a:t>안식각</a:t>
            </a:r>
            <a:r>
              <a:rPr lang="ko-KR" altLang="en-US" sz="1200" dirty="0" smtClean="0"/>
              <a:t> 측정 실험</a:t>
            </a:r>
            <a:endParaRPr lang="ko-KR" altLang="en-US" sz="1200" dirty="0"/>
          </a:p>
        </p:txBody>
      </p:sp>
      <p:grpSp>
        <p:nvGrpSpPr>
          <p:cNvPr id="16" name="그룹 15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2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입자 모델링을 위한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안식각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측정 실험</a:t>
              </a:r>
            </a:p>
          </p:txBody>
        </p:sp>
        <p:grpSp>
          <p:nvGrpSpPr>
            <p:cNvPr id="21" name="그룹 20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2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cxnSp>
        <p:nvCxnSpPr>
          <p:cNvPr id="9" name="직선 연결선 8"/>
          <p:cNvCxnSpPr/>
          <p:nvPr/>
        </p:nvCxnSpPr>
        <p:spPr>
          <a:xfrm>
            <a:off x="954212" y="5976376"/>
            <a:ext cx="0" cy="3601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413850" y="5991822"/>
            <a:ext cx="0" cy="36012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954212" y="6164203"/>
            <a:ext cx="346139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05816" y="4955308"/>
            <a:ext cx="30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/>
              <a:t>h</a:t>
            </a:r>
            <a:endParaRPr lang="ko-KR" altLang="en-US" sz="1800" b="1" dirty="0"/>
          </a:p>
        </p:txBody>
      </p:sp>
      <p:cxnSp>
        <p:nvCxnSpPr>
          <p:cNvPr id="15" name="직선 연결선 14"/>
          <p:cNvCxnSpPr/>
          <p:nvPr/>
        </p:nvCxnSpPr>
        <p:spPr>
          <a:xfrm>
            <a:off x="4517356" y="4212679"/>
            <a:ext cx="36004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543244" y="6020187"/>
            <a:ext cx="3341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4714526" y="4212679"/>
            <a:ext cx="0" cy="18075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73140" y="6156438"/>
            <a:ext cx="304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/>
              <a:t>w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6361566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49"/>
          <p:cNvSpPr/>
          <p:nvPr/>
        </p:nvSpPr>
        <p:spPr>
          <a:xfrm>
            <a:off x="769273" y="1817831"/>
            <a:ext cx="6003567" cy="738664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안식각</a:t>
            </a:r>
            <a:r>
              <a:rPr lang="ko-KR" altLang="en-US" spc="-100" dirty="0" smtClean="0">
                <a:latin typeface="+mn-ea"/>
              </a:rPr>
              <a:t> 시뮬레이션을 통한 접촉 </a:t>
            </a:r>
            <a:r>
              <a:rPr lang="ko-KR" altLang="en-US" spc="-100" dirty="0" err="1" smtClean="0">
                <a:latin typeface="+mn-ea"/>
              </a:rPr>
              <a:t>파라미터</a:t>
            </a:r>
            <a:r>
              <a:rPr lang="ko-KR" altLang="en-US" spc="-100" dirty="0" smtClean="0">
                <a:latin typeface="+mn-ea"/>
              </a:rPr>
              <a:t> 계산 필요</a:t>
            </a:r>
            <a:endParaRPr lang="en-US" altLang="ko-KR" spc="-100" dirty="0" smtClean="0">
              <a:latin typeface="+mn-ea"/>
            </a:endParaRPr>
          </a:p>
          <a:p>
            <a:pPr marL="285750" lvl="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dirty="0" smtClean="0"/>
              <a:t>실험에서 도출된 </a:t>
            </a:r>
            <a:r>
              <a:rPr lang="ko-KR" altLang="en-US" dirty="0" err="1" smtClean="0"/>
              <a:t>안식각</a:t>
            </a:r>
            <a:r>
              <a:rPr lang="ko-KR" altLang="en-US" dirty="0" smtClean="0"/>
              <a:t> </a:t>
            </a:r>
            <a:r>
              <a:rPr lang="en-US" altLang="ko-KR" dirty="0" smtClean="0"/>
              <a:t>31(degree)</a:t>
            </a:r>
            <a:r>
              <a:rPr lang="ko-KR" altLang="en-US" dirty="0" smtClean="0"/>
              <a:t>를 가지는 접촉 파라미터들을 결정</a:t>
            </a:r>
            <a:endParaRPr lang="en-US" altLang="ko-KR" dirty="0" smtClean="0"/>
          </a:p>
        </p:txBody>
      </p:sp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43262" y="1423531"/>
            <a:ext cx="222817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5"/>
              </a:buBlip>
            </a:pPr>
            <a:r>
              <a:rPr lang="en-US" altLang="ko-KR" sz="1800" spc="-100" dirty="0" smtClean="0">
                <a:latin typeface="+mn-ea"/>
              </a:rPr>
              <a:t> </a:t>
            </a:r>
            <a:r>
              <a:rPr lang="ko-KR" altLang="en-US" sz="1800" spc="-100" dirty="0" err="1" smtClean="0">
                <a:latin typeface="+mn-ea"/>
              </a:rPr>
              <a:t>안식각</a:t>
            </a:r>
            <a:r>
              <a:rPr lang="ko-KR" altLang="en-US" sz="1800" spc="-100" dirty="0" smtClean="0">
                <a:latin typeface="+mn-ea"/>
              </a:rPr>
              <a:t> 시뮬레이션</a:t>
            </a:r>
            <a:endParaRPr lang="en-US" altLang="ko-KR" sz="1800" spc="-100" dirty="0" smtClean="0">
              <a:latin typeface="+mn-ea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378718" y="900311"/>
            <a:ext cx="8640390" cy="461665"/>
            <a:chOff x="357158" y="857232"/>
            <a:chExt cx="3373320" cy="461665"/>
          </a:xfrm>
        </p:grpSpPr>
        <p:sp>
          <p:nvSpPr>
            <p:cNvPr id="2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개발 프로그램을 이용한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안식각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측정 및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파라미터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도출</a:t>
              </a:r>
            </a:p>
          </p:txBody>
        </p:sp>
        <p:grpSp>
          <p:nvGrpSpPr>
            <p:cNvPr id="21" name="그룹 20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2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586121"/>
              </p:ext>
            </p:extLst>
          </p:nvPr>
        </p:nvGraphicFramePr>
        <p:xfrm>
          <a:off x="1602283" y="5771951"/>
          <a:ext cx="6912769" cy="889000"/>
        </p:xfrm>
        <a:graphic>
          <a:graphicData uri="http://schemas.openxmlformats.org/drawingml/2006/table">
            <a:tbl>
              <a:tblPr firstRow="1" bandRow="1">
                <a:tableStyleId>{7CE60E57-7134-46F5-8AC9-E86A21D04B73}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481183783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067197711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3998985086"/>
                    </a:ext>
                  </a:extLst>
                </a:gridCol>
                <a:gridCol w="1512169">
                  <a:extLst>
                    <a:ext uri="{9D8B030D-6E8A-4147-A177-3AD203B41FA5}">
                      <a16:colId xmlns:a16="http://schemas.microsoft.com/office/drawing/2014/main" val="32297557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</a:t>
                      </a:r>
                      <a:r>
                        <a:rPr lang="en-US" altLang="ko-KR" baseline="0" dirty="0" smtClean="0"/>
                        <a:t> to P Coefficient of Restitution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 to P coefficient of Rolling Friction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 to</a:t>
                      </a:r>
                      <a:r>
                        <a:rPr lang="en-US" altLang="ko-KR" baseline="0" dirty="0" smtClean="0"/>
                        <a:t> P Coefficient of Static Friction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Angle of Repose</a:t>
                      </a:r>
                    </a:p>
                    <a:p>
                      <a:pPr algn="ctr" latinLnBrk="1"/>
                      <a:r>
                        <a:rPr lang="en-US" altLang="ko-KR" dirty="0" smtClean="0"/>
                        <a:t>(degree) </a:t>
                      </a:r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9772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31.2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5859705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1587695" y="5486567"/>
            <a:ext cx="2686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1 </a:t>
            </a:r>
            <a:r>
              <a:rPr lang="ko-KR" altLang="en-US" sz="1200" dirty="0" err="1" smtClean="0"/>
              <a:t>모래입자의</a:t>
            </a:r>
            <a:r>
              <a:rPr lang="ko-KR" altLang="en-US" sz="1200" dirty="0" smtClean="0"/>
              <a:t> 접촉 </a:t>
            </a:r>
            <a:r>
              <a:rPr lang="ko-KR" altLang="en-US" sz="1200" dirty="0" err="1" smtClean="0"/>
              <a:t>물성치</a:t>
            </a:r>
            <a:endParaRPr lang="ko-KR" altLang="en-US" sz="1200" dirty="0"/>
          </a:p>
        </p:txBody>
      </p:sp>
      <p:pic>
        <p:nvPicPr>
          <p:cNvPr id="6" name="bandicam 2018-12-05 09-50-23-35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2" end="3084"/>
                </p14:media>
              </p:ext>
            </p:extLst>
          </p:nvPr>
        </p:nvPicPr>
        <p:blipFill rotWithShape="1">
          <a:blip r:embed="rId6"/>
          <a:srcRect l="28740" t="1" r="27861" b="42965"/>
          <a:stretch/>
        </p:blipFill>
        <p:spPr>
          <a:xfrm>
            <a:off x="877912" y="2844528"/>
            <a:ext cx="4640965" cy="2448272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4812" y="2916535"/>
            <a:ext cx="3438525" cy="1876425"/>
          </a:xfrm>
          <a:prstGeom prst="rect">
            <a:avLst/>
          </a:prstGeom>
        </p:spPr>
      </p:pic>
      <p:cxnSp>
        <p:nvCxnSpPr>
          <p:cNvPr id="26" name="직선 연결선 25"/>
          <p:cNvCxnSpPr/>
          <p:nvPr/>
        </p:nvCxnSpPr>
        <p:spPr>
          <a:xfrm>
            <a:off x="8107325" y="3301952"/>
            <a:ext cx="0" cy="8645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6683078" y="4158163"/>
            <a:ext cx="285957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8096242" y="3285327"/>
            <a:ext cx="1479666" cy="87283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9" name="원호 28"/>
          <p:cNvSpPr/>
          <p:nvPr/>
        </p:nvSpPr>
        <p:spPr>
          <a:xfrm rot="15219626">
            <a:off x="9036629" y="3786136"/>
            <a:ext cx="578322" cy="578322"/>
          </a:xfrm>
          <a:prstGeom prst="arc">
            <a:avLst>
              <a:gd name="adj1" fmla="val 16200000"/>
              <a:gd name="adj2" fmla="val 19509383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683078" y="4211113"/>
            <a:ext cx="0" cy="288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9575908" y="4211113"/>
            <a:ext cx="0" cy="288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6683078" y="4325133"/>
            <a:ext cx="289283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949387" y="4283121"/>
            <a:ext cx="384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w</a:t>
            </a:r>
            <a:endParaRPr lang="ko-KR" altLang="en-US" sz="1600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9684622" y="4166476"/>
            <a:ext cx="2705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9684622" y="3285327"/>
            <a:ext cx="27059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9819917" y="3285327"/>
            <a:ext cx="0" cy="8728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891814" y="3556522"/>
            <a:ext cx="384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h</a:t>
            </a:r>
            <a:endParaRPr lang="ko-KR" alt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2222774" y="4655829"/>
            <a:ext cx="21028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비디오 </a:t>
            </a:r>
            <a:r>
              <a:rPr lang="en-US" altLang="ko-KR" sz="1200" dirty="0" smtClean="0"/>
              <a:t>1 </a:t>
            </a:r>
            <a:r>
              <a:rPr lang="ko-KR" altLang="en-US" sz="1200" dirty="0" err="1" smtClean="0"/>
              <a:t>안식각</a:t>
            </a:r>
            <a:r>
              <a:rPr lang="ko-KR" altLang="en-US" sz="1200" dirty="0" smtClean="0"/>
              <a:t> 시뮬레이션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47280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입자 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-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다물체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연성 해석 알고리즘 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5" name="모서리가 둥근 직사각형 5"/>
          <p:cNvSpPr/>
          <p:nvPr/>
        </p:nvSpPr>
        <p:spPr>
          <a:xfrm>
            <a:off x="90117" y="2816062"/>
            <a:ext cx="6169450" cy="25202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6"/>
          <p:cNvSpPr/>
          <p:nvPr/>
        </p:nvSpPr>
        <p:spPr>
          <a:xfrm>
            <a:off x="6352893" y="2612117"/>
            <a:ext cx="1584176" cy="36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Initializing</a:t>
            </a:r>
            <a:endParaRPr lang="ko-KR" altLang="en-US" sz="1600" b="1" dirty="0"/>
          </a:p>
        </p:txBody>
      </p:sp>
      <p:sp>
        <p:nvSpPr>
          <p:cNvPr id="18" name="직사각형 7"/>
          <p:cNvSpPr/>
          <p:nvPr/>
        </p:nvSpPr>
        <p:spPr>
          <a:xfrm>
            <a:off x="8225100" y="1994158"/>
            <a:ext cx="2306176" cy="17344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8"/>
          <p:cNvSpPr/>
          <p:nvPr/>
        </p:nvSpPr>
        <p:spPr>
          <a:xfrm>
            <a:off x="8369116" y="1602865"/>
            <a:ext cx="2034057" cy="61845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Multi-body System Parameters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8297109" y="2273527"/>
                <a:ext cx="2016224" cy="2184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 smtClean="0"/>
                  <a:t>Material data(m, J)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 smtClean="0"/>
                  <a:t>Model shape data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 smtClean="0"/>
                  <a:t>State data(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 smtClean="0"/>
                  <a:t>Simulation data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7109" y="2273527"/>
                <a:ext cx="2016224" cy="2184602"/>
              </a:xfrm>
              <a:prstGeom prst="rect">
                <a:avLst/>
              </a:prstGeom>
              <a:blipFill rotWithShape="0">
                <a:blip r:embed="rId3"/>
                <a:stretch>
                  <a:fillRect l="-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직선 화살표 연결선 11"/>
          <p:cNvCxnSpPr>
            <a:stCxn id="30" idx="1"/>
            <a:endCxn id="29" idx="3"/>
          </p:cNvCxnSpPr>
          <p:nvPr/>
        </p:nvCxnSpPr>
        <p:spPr>
          <a:xfrm flipH="1">
            <a:off x="3311288" y="3248110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모서리가 둥근 직사각형 15"/>
              <p:cNvSpPr/>
              <p:nvPr/>
            </p:nvSpPr>
            <p:spPr>
              <a:xfrm>
                <a:off x="1561778" y="3032086"/>
                <a:ext cx="1749510" cy="4320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Update MBD data</a:t>
                </a:r>
              </a:p>
              <a:p>
                <a:pPr algn="ctr"/>
                <a:r>
                  <a:rPr lang="en-US" altLang="ko-KR" b="1" dirty="0" smtClean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latin typeface="Cambria Math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latin typeface="Cambria Math" charset="0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smtClean="0">
                                <a:latin typeface="Cambria Math" charset="0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en-US" altLang="ko-KR" b="1" i="1" smtClean="0">
                            <a:latin typeface="Cambria Math" charset="0"/>
                          </a:rPr>
                          <m:t>𝒕</m:t>
                        </m:r>
                        <m:r>
                          <a:rPr lang="en-US" altLang="ko-KR" b="1" i="1" smtClean="0">
                            <a:latin typeface="Cambria Math" charset="0"/>
                          </a:rPr>
                          <m:t>+</m:t>
                        </m:r>
                        <m:r>
                          <a:rPr lang="en-US" altLang="ko-KR" b="1" i="1" smtClean="0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 smtClean="0"/>
                  <a:t>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22" name="모서리가 둥근 직사각형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78" y="3032086"/>
                <a:ext cx="1749510" cy="432048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모서리가 둥근 직사각형 16"/>
          <p:cNvSpPr/>
          <p:nvPr/>
        </p:nvSpPr>
        <p:spPr>
          <a:xfrm>
            <a:off x="3599320" y="3032086"/>
            <a:ext cx="2467460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Newton-Raphson Iterative of MBD Solver</a:t>
            </a:r>
            <a:endParaRPr lang="ko-KR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모서리가 둥근 직사각형 23"/>
              <p:cNvSpPr/>
              <p:nvPr/>
            </p:nvSpPr>
            <p:spPr>
              <a:xfrm>
                <a:off x="1494376" y="4688270"/>
                <a:ext cx="1816912" cy="432048"/>
              </a:xfrm>
              <a:prstGeom prst="round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/>
                  <a:t>Update  data</a:t>
                </a:r>
              </a:p>
              <a:p>
                <a:pPr algn="ctr"/>
                <a:r>
                  <a:rPr lang="en-US" altLang="ko-KR" b="1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latin typeface="Cambria Math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>
                            <a:latin typeface="Cambria Math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altLang="ko-K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>
                                <a:latin typeface="Cambria Math" charset="0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en-US" altLang="ko-KR" b="1" i="1">
                            <a:latin typeface="Cambria Math" charset="0"/>
                          </a:rPr>
                          <m:t>𝒕</m:t>
                        </m:r>
                        <m:r>
                          <a:rPr lang="en-US" altLang="ko-KR" b="1" i="1">
                            <a:latin typeface="Cambria Math" charset="0"/>
                          </a:rPr>
                          <m:t>+</m:t>
                        </m:r>
                        <m:r>
                          <a:rPr lang="en-US" altLang="ko-KR" b="1" i="1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 smtClean="0"/>
                  <a:t>)</a:t>
                </a:r>
                <a:endParaRPr lang="ko-KR" altLang="en-US" b="1" dirty="0"/>
              </a:p>
            </p:txBody>
          </p:sp>
        </mc:Choice>
        <mc:Fallback xmlns="">
          <p:sp>
            <p:nvSpPr>
              <p:cNvPr id="24" name="모서리가 둥근 직사각형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4376" y="4688270"/>
                <a:ext cx="1816912" cy="432048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모서리가 둥근 직사각형 25"/>
          <p:cNvSpPr/>
          <p:nvPr/>
        </p:nvSpPr>
        <p:spPr>
          <a:xfrm>
            <a:off x="3599320" y="4688270"/>
            <a:ext cx="2467460" cy="43204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Solve the Equation of Motion of DEM System</a:t>
            </a:r>
            <a:endParaRPr lang="ko-KR" altLang="en-US" b="1" dirty="0"/>
          </a:p>
        </p:txBody>
      </p:sp>
      <p:cxnSp>
        <p:nvCxnSpPr>
          <p:cNvPr id="26" name="직선 화살표 연결선 26"/>
          <p:cNvCxnSpPr>
            <a:endCxn id="30" idx="2"/>
          </p:cNvCxnSpPr>
          <p:nvPr/>
        </p:nvCxnSpPr>
        <p:spPr>
          <a:xfrm flipV="1">
            <a:off x="4697728" y="3464134"/>
            <a:ext cx="0" cy="1224136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32"/>
          <p:cNvSpPr/>
          <p:nvPr/>
        </p:nvSpPr>
        <p:spPr>
          <a:xfrm>
            <a:off x="539552" y="3741133"/>
            <a:ext cx="1584176" cy="69511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/>
              <a:t>Contact Detection</a:t>
            </a:r>
            <a:endParaRPr lang="ko-KR" altLang="en-US" sz="1600" b="1" dirty="0"/>
          </a:p>
        </p:txBody>
      </p:sp>
      <p:sp>
        <p:nvSpPr>
          <p:cNvPr id="28" name="모서리가 둥근 직사각형 33"/>
          <p:cNvSpPr/>
          <p:nvPr/>
        </p:nvSpPr>
        <p:spPr>
          <a:xfrm>
            <a:off x="2627784" y="3741131"/>
            <a:ext cx="1584176" cy="69511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smtClean="0"/>
              <a:t>Force Calculation</a:t>
            </a:r>
            <a:endParaRPr lang="ko-KR" altLang="en-US" sz="1600" b="1" dirty="0"/>
          </a:p>
        </p:txBody>
      </p:sp>
      <p:sp>
        <p:nvSpPr>
          <p:cNvPr id="29" name="오른쪽 화살표 31"/>
          <p:cNvSpPr/>
          <p:nvPr/>
        </p:nvSpPr>
        <p:spPr>
          <a:xfrm>
            <a:off x="2267744" y="3989052"/>
            <a:ext cx="288032" cy="252028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35"/>
          <p:cNvCxnSpPr/>
          <p:nvPr/>
        </p:nvCxnSpPr>
        <p:spPr>
          <a:xfrm>
            <a:off x="4211960" y="4112206"/>
            <a:ext cx="4857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9"/>
          <p:cNvCxnSpPr/>
          <p:nvPr/>
        </p:nvCxnSpPr>
        <p:spPr>
          <a:xfrm flipH="1">
            <a:off x="3293900" y="4904294"/>
            <a:ext cx="28803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42"/>
          <p:cNvCxnSpPr>
            <a:stCxn id="22" idx="1"/>
            <a:endCxn id="27" idx="0"/>
          </p:cNvCxnSpPr>
          <p:nvPr/>
        </p:nvCxnSpPr>
        <p:spPr>
          <a:xfrm rot="10800000" flipV="1">
            <a:off x="1331640" y="3248109"/>
            <a:ext cx="230138" cy="49302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44"/>
          <p:cNvCxnSpPr>
            <a:stCxn id="24" idx="1"/>
          </p:cNvCxnSpPr>
          <p:nvPr/>
        </p:nvCxnSpPr>
        <p:spPr>
          <a:xfrm rot="10800000">
            <a:off x="1331650" y="4458130"/>
            <a:ext cx="162727" cy="4461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56"/>
          <p:cNvCxnSpPr>
            <a:endCxn id="16" idx="3"/>
          </p:cNvCxnSpPr>
          <p:nvPr/>
        </p:nvCxnSpPr>
        <p:spPr>
          <a:xfrm flipH="1">
            <a:off x="7937069" y="2782401"/>
            <a:ext cx="288032" cy="97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2124" y="2971111"/>
            <a:ext cx="15873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Next step</a:t>
            </a:r>
            <a:endParaRPr lang="ko-KR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62123" y="4904295"/>
            <a:ext cx="1487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Next step</a:t>
            </a:r>
            <a:endParaRPr lang="ko-KR" altLang="en-US" sz="1600" dirty="0"/>
          </a:p>
        </p:txBody>
      </p:sp>
      <p:sp>
        <p:nvSpPr>
          <p:cNvPr id="37" name="모서리가 둥근 직사각형 63"/>
          <p:cNvSpPr/>
          <p:nvPr/>
        </p:nvSpPr>
        <p:spPr>
          <a:xfrm>
            <a:off x="6354812" y="5154463"/>
            <a:ext cx="1584176" cy="36004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/>
              <a:t>Initializing</a:t>
            </a:r>
            <a:endParaRPr lang="ko-KR" altLang="en-US" sz="1600" b="1" dirty="0"/>
          </a:p>
        </p:txBody>
      </p:sp>
      <p:sp>
        <p:nvSpPr>
          <p:cNvPr id="40" name="직사각형 68"/>
          <p:cNvSpPr/>
          <p:nvPr/>
        </p:nvSpPr>
        <p:spPr>
          <a:xfrm>
            <a:off x="8209632" y="4578399"/>
            <a:ext cx="2321644" cy="17225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69"/>
          <p:cNvSpPr/>
          <p:nvPr/>
        </p:nvSpPr>
        <p:spPr>
          <a:xfrm>
            <a:off x="8364511" y="4301040"/>
            <a:ext cx="2038663" cy="52326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/>
              <a:t>DEM System</a:t>
            </a:r>
          </a:p>
          <a:p>
            <a:pPr algn="ctr"/>
            <a:r>
              <a:rPr lang="en-US" altLang="ko-KR" sz="1600" dirty="0" smtClean="0"/>
              <a:t>Parameters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8299028" y="4827522"/>
                <a:ext cx="219747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 smtClean="0"/>
                  <a:t>Material data(m, J, r)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 smtClean="0"/>
                  <a:t>Model shape data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 smtClean="0"/>
                  <a:t>State data(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/>
                          </a:rPr>
                          <m:t>𝑞</m:t>
                        </m:r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altLang="ko-KR" b="0" i="1" smtClean="0">
                        <a:latin typeface="Cambria Math"/>
                      </a:rPr>
                      <m:t>)</m:t>
                    </m:r>
                  </m:oMath>
                </a14:m>
                <a:endParaRPr lang="en-US" altLang="ko-KR" dirty="0" smtClean="0"/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dirty="0" smtClean="0"/>
                  <a:t>Simulation data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9028" y="4827522"/>
                <a:ext cx="2197472" cy="1384995"/>
              </a:xfrm>
              <a:prstGeom prst="rect">
                <a:avLst/>
              </a:prstGeom>
              <a:blipFill rotWithShape="0">
                <a:blip r:embed="rId6"/>
                <a:stretch>
                  <a:fillRect l="-277" b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직선 화살표 연결선 71"/>
          <p:cNvCxnSpPr/>
          <p:nvPr/>
        </p:nvCxnSpPr>
        <p:spPr>
          <a:xfrm flipH="1">
            <a:off x="7938988" y="5298479"/>
            <a:ext cx="288032" cy="1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16" idx="0"/>
            <a:endCxn id="22" idx="0"/>
          </p:cNvCxnSpPr>
          <p:nvPr/>
        </p:nvCxnSpPr>
        <p:spPr>
          <a:xfrm rot="16200000" flipH="1" flipV="1">
            <a:off x="4580772" y="467877"/>
            <a:ext cx="419969" cy="4708448"/>
          </a:xfrm>
          <a:prstGeom prst="bentConnector3">
            <a:avLst>
              <a:gd name="adj1" fmla="val -5443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37" idx="2"/>
            <a:endCxn id="24" idx="2"/>
          </p:cNvCxnSpPr>
          <p:nvPr/>
        </p:nvCxnSpPr>
        <p:spPr>
          <a:xfrm rot="5400000" flipH="1">
            <a:off x="4577773" y="2945377"/>
            <a:ext cx="394185" cy="4744068"/>
          </a:xfrm>
          <a:prstGeom prst="bentConnector3">
            <a:avLst>
              <a:gd name="adj1" fmla="val -579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385640" y="6372919"/>
            <a:ext cx="5934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그림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3 </a:t>
            </a:r>
            <a:r>
              <a:rPr lang="ko-KR" altLang="en-US" sz="1200" dirty="0" smtClean="0"/>
              <a:t>입자동역학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다물체동역학</a:t>
            </a:r>
            <a:r>
              <a:rPr lang="ko-KR" altLang="en-US" sz="1200" dirty="0" smtClean="0"/>
              <a:t> 연성 해석 알고리즘 개요도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4008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개발 프로그램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솔버</a:t>
              </a:r>
              <a:endParaRPr lang="ko-KR" altLang="en-US" sz="2400" b="1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Yoon 봄날 M" pitchFamily="18" charset="-127"/>
                <a:ea typeface="Yoon 봄날 M" pitchFamily="18" charset="-127"/>
                <a:cs typeface="Arial" pitchFamily="34" charset="0"/>
              </a:endParaRP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049" name="_x1213804456" descr="EMB000050441ab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19" y="3564607"/>
            <a:ext cx="4883008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1066377200" descr="EMB000050441ab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708" y="3564607"/>
            <a:ext cx="489654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직사각형 44"/>
          <p:cNvSpPr/>
          <p:nvPr/>
        </p:nvSpPr>
        <p:spPr>
          <a:xfrm>
            <a:off x="547447" y="1609314"/>
            <a:ext cx="2664191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5"/>
              </a:buBlip>
            </a:pPr>
            <a:r>
              <a:rPr lang="en-US" altLang="ko-KR" sz="1800" spc="-100" dirty="0">
                <a:latin typeface="+mn-ea"/>
              </a:rPr>
              <a:t> </a:t>
            </a:r>
            <a:r>
              <a:rPr lang="ko-KR" altLang="en-US" sz="1800" spc="-100" dirty="0" smtClean="0">
                <a:latin typeface="+mn-ea"/>
              </a:rPr>
              <a:t>다물체동역학 프로그램</a:t>
            </a:r>
            <a:endParaRPr lang="en-US" altLang="ko-KR" sz="1800" spc="-100" dirty="0" smtClean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382969" y="1605362"/>
            <a:ext cx="2446182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Tx/>
              <a:buBlip>
                <a:blip r:embed="rId5"/>
              </a:buBlip>
            </a:pPr>
            <a:r>
              <a:rPr lang="en-US" altLang="ko-KR" sz="1800" spc="-100" dirty="0">
                <a:latin typeface="+mn-ea"/>
              </a:rPr>
              <a:t> </a:t>
            </a:r>
            <a:r>
              <a:rPr lang="ko-KR" altLang="en-US" sz="1800" spc="-100" dirty="0" err="1" smtClean="0">
                <a:latin typeface="+mn-ea"/>
              </a:rPr>
              <a:t>이산요소법</a:t>
            </a:r>
            <a:r>
              <a:rPr lang="ko-KR" altLang="en-US" sz="1800" spc="-100" dirty="0" smtClean="0">
                <a:latin typeface="+mn-ea"/>
              </a:rPr>
              <a:t> 프로그램</a:t>
            </a:r>
            <a:endParaRPr lang="en-US" altLang="ko-KR" sz="1800" spc="-100" dirty="0" smtClean="0">
              <a:latin typeface="+mn-ea"/>
            </a:endParaRPr>
          </a:p>
        </p:txBody>
      </p:sp>
      <p:sp>
        <p:nvSpPr>
          <p:cNvPr id="47" name="Rectangle 49"/>
          <p:cNvSpPr/>
          <p:nvPr/>
        </p:nvSpPr>
        <p:spPr>
          <a:xfrm>
            <a:off x="666180" y="2157546"/>
            <a:ext cx="4038285" cy="697050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힘 요소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err="1" smtClean="0">
                <a:latin typeface="+mn-ea"/>
              </a:rPr>
              <a:t>구속조인트</a:t>
            </a:r>
            <a:r>
              <a:rPr lang="ko-KR" altLang="en-US" spc="-100" dirty="0" smtClean="0">
                <a:latin typeface="+mn-ea"/>
              </a:rPr>
              <a:t> 요소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smtClean="0">
                <a:latin typeface="+mn-ea"/>
              </a:rPr>
              <a:t>바디 요소로 구성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구성 범위 내에서 </a:t>
            </a:r>
            <a:r>
              <a:rPr lang="ko-KR" altLang="en-US" spc="-100" dirty="0" err="1" smtClean="0">
                <a:latin typeface="+mn-ea"/>
              </a:rPr>
              <a:t>다물체</a:t>
            </a:r>
            <a:r>
              <a:rPr lang="ko-KR" altLang="en-US" spc="-100" dirty="0" smtClean="0">
                <a:latin typeface="+mn-ea"/>
              </a:rPr>
              <a:t> 모델 구성 및 해석 수행</a:t>
            </a:r>
            <a:endParaRPr lang="en-US" altLang="ko-KR" spc="-100" dirty="0" smtClean="0">
              <a:latin typeface="+mn-ea"/>
            </a:endParaRPr>
          </a:p>
        </p:txBody>
      </p:sp>
      <p:sp>
        <p:nvSpPr>
          <p:cNvPr id="48" name="Rectangle 49"/>
          <p:cNvSpPr/>
          <p:nvPr/>
        </p:nvSpPr>
        <p:spPr>
          <a:xfrm>
            <a:off x="5321547" y="2157546"/>
            <a:ext cx="2999539" cy="697050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힘 요소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smtClean="0">
                <a:latin typeface="+mn-ea"/>
              </a:rPr>
              <a:t>접촉 요소를 포함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smtClean="0">
                <a:latin typeface="+mn-ea"/>
              </a:rPr>
              <a:t>3D </a:t>
            </a:r>
            <a:r>
              <a:rPr lang="ko-KR" altLang="en-US" spc="-100" dirty="0" smtClean="0">
                <a:latin typeface="+mn-ea"/>
              </a:rPr>
              <a:t>형상은 </a:t>
            </a:r>
            <a:r>
              <a:rPr lang="en-US" altLang="ko-KR" spc="-100" dirty="0" smtClean="0">
                <a:latin typeface="+mn-ea"/>
              </a:rPr>
              <a:t>STL </a:t>
            </a:r>
            <a:r>
              <a:rPr lang="ko-KR" altLang="en-US" spc="-100" dirty="0" smtClean="0">
                <a:latin typeface="+mn-ea"/>
              </a:rPr>
              <a:t>파일 형식으로 적용</a:t>
            </a:r>
            <a:endParaRPr lang="en-US" altLang="ko-KR" spc="-100" dirty="0" smtClean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474297" y="6337933"/>
            <a:ext cx="308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4 </a:t>
            </a:r>
            <a:r>
              <a:rPr lang="ko-KR" altLang="en-US" sz="1200" dirty="0" smtClean="0"/>
              <a:t>다물체동역학 해석 프로그램 모듈</a:t>
            </a:r>
            <a:endParaRPr lang="ko-KR" altLang="en-US" sz="1200" dirty="0"/>
          </a:p>
        </p:txBody>
      </p:sp>
      <p:sp>
        <p:nvSpPr>
          <p:cNvPr id="52" name="TextBox 51"/>
          <p:cNvSpPr txBox="1"/>
          <p:nvPr/>
        </p:nvSpPr>
        <p:spPr>
          <a:xfrm>
            <a:off x="6461579" y="6314321"/>
            <a:ext cx="2989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5 </a:t>
            </a:r>
            <a:r>
              <a:rPr lang="ko-KR" altLang="en-US" sz="1200" dirty="0" err="1" smtClean="0"/>
              <a:t>이산요소법</a:t>
            </a:r>
            <a:r>
              <a:rPr lang="ko-KR" altLang="en-US" sz="1200" dirty="0" smtClean="0"/>
              <a:t> 해석 프로그램 모듈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117644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개발 프로그램 전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/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후처리기</a:t>
              </a:r>
              <a:endParaRPr lang="ko-KR" altLang="en-US" sz="2400" b="1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Yoon 봄날 M" pitchFamily="18" charset="-127"/>
                <a:ea typeface="Yoon 봄날 M" pitchFamily="18" charset="-127"/>
                <a:cs typeface="Arial" pitchFamily="34" charset="0"/>
              </a:endParaRP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8" y="1533615"/>
            <a:ext cx="9731726" cy="5271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91975" y="6804967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/>
              <a:t>6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개발프로그램 전</a:t>
            </a:r>
            <a:r>
              <a:rPr lang="en-US" altLang="ko-KR" sz="1200" dirty="0" smtClean="0"/>
              <a:t>/</a:t>
            </a:r>
            <a:r>
              <a:rPr lang="ko-KR" altLang="en-US" sz="1200" dirty="0" err="1" smtClean="0"/>
              <a:t>후처리기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9004307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3D 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-</a:t>
            </a:r>
            <a:r>
              <a:rPr lang="ko-KR" altLang="en-US" dirty="0" smtClean="0"/>
              <a:t>크랭크 모델링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3</a:t>
            </a:fld>
            <a:endParaRPr lang="ko-KR" sz="2000" dirty="0"/>
          </a:p>
        </p:txBody>
      </p:sp>
      <p:pic>
        <p:nvPicPr>
          <p:cNvPr id="1025" name="_x853669384" descr="EMB000035dc10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4" y="1476375"/>
            <a:ext cx="6189554" cy="443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168722" y="5909696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1 3D </a:t>
            </a:r>
            <a:r>
              <a:rPr lang="ko-KR" altLang="en-US" dirty="0" smtClean="0"/>
              <a:t>슬라이더</a:t>
            </a:r>
            <a:r>
              <a:rPr lang="en-US" altLang="ko-KR" dirty="0" smtClean="0"/>
              <a:t>-</a:t>
            </a:r>
            <a:r>
              <a:rPr lang="ko-KR" altLang="en-US" dirty="0" smtClean="0"/>
              <a:t>크랭크 모델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86860" y="1332359"/>
            <a:ext cx="3528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800" dirty="0" smtClean="0"/>
              <a:t>조인트 </a:t>
            </a:r>
            <a:r>
              <a:rPr lang="ko-KR" altLang="en-US" sz="1800" dirty="0" err="1" smtClean="0"/>
              <a:t>구속식</a:t>
            </a:r>
            <a:r>
              <a:rPr lang="ko-KR" altLang="en-US" sz="1800" dirty="0" smtClean="0"/>
              <a:t> 수 </a:t>
            </a:r>
            <a:r>
              <a:rPr lang="en-US" altLang="ko-KR" sz="1800" dirty="0" smtClean="0"/>
              <a:t>: 17</a:t>
            </a:r>
          </a:p>
          <a:p>
            <a:pPr>
              <a:lnSpc>
                <a:spcPct val="200000"/>
              </a:lnSpc>
            </a:pPr>
            <a:r>
              <a:rPr lang="ko-KR" altLang="en-US" sz="1800" dirty="0" err="1" smtClean="0"/>
              <a:t>오일러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파라미터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구속식</a:t>
            </a:r>
            <a:r>
              <a:rPr lang="ko-KR" altLang="en-US" sz="1800" dirty="0" smtClean="0"/>
              <a:t> 수 </a:t>
            </a:r>
            <a:r>
              <a:rPr lang="en-US" altLang="ko-KR" sz="1800" dirty="0" smtClean="0"/>
              <a:t>: 3</a:t>
            </a:r>
          </a:p>
          <a:p>
            <a:pPr>
              <a:lnSpc>
                <a:spcPct val="200000"/>
              </a:lnSpc>
            </a:pPr>
            <a:r>
              <a:rPr lang="ko-KR" altLang="en-US" sz="1800" dirty="0" smtClean="0"/>
              <a:t>일반화 좌표 수 </a:t>
            </a:r>
            <a:r>
              <a:rPr lang="en-US" altLang="ko-KR" sz="1800" dirty="0" smtClean="0"/>
              <a:t>: 21</a:t>
            </a:r>
          </a:p>
          <a:p>
            <a:pPr>
              <a:lnSpc>
                <a:spcPct val="200000"/>
              </a:lnSpc>
            </a:pPr>
            <a:r>
              <a:rPr lang="ko-KR" altLang="en-US" sz="1800" dirty="0" smtClean="0"/>
              <a:t>자유도 </a:t>
            </a:r>
            <a:r>
              <a:rPr lang="en-US" altLang="ko-KR" sz="1800" dirty="0" smtClean="0"/>
              <a:t>: 21 – (17 + 3) = 1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97246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휠 테스트 베드 하중 및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분력계</a:t>
              </a:r>
              <a:r>
                <a:rPr lang="ko-KR" altLang="en-US" sz="2400" b="1" spc="-300" dirty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en-US" altLang="ko-KR" sz="24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+mj-lt"/>
                  <a:ea typeface="Yoon 봄날 M" pitchFamily="18" charset="-127"/>
                  <a:cs typeface="Arial" pitchFamily="34" charset="0"/>
                </a:rPr>
                <a:t>calibration</a:t>
              </a:r>
              <a:endParaRPr lang="ko-KR" altLang="en-US" sz="24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lt"/>
                <a:ea typeface="Yoon 봄날 M" pitchFamily="18" charset="-127"/>
                <a:cs typeface="Arial" pitchFamily="34" charset="0"/>
              </a:endParaRP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TextBox 187"/>
          <p:cNvSpPr txBox="1"/>
          <p:nvPr/>
        </p:nvSpPr>
        <p:spPr>
          <a:xfrm>
            <a:off x="529081" y="1492054"/>
            <a:ext cx="634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 smtClean="0">
                <a:latin typeface="+mn-ea"/>
              </a:rPr>
              <a:t>하중 측정 </a:t>
            </a:r>
            <a:r>
              <a:rPr lang="ko-KR" altLang="en-US" spc="-100" dirty="0" err="1" smtClean="0">
                <a:latin typeface="+mn-ea"/>
              </a:rPr>
              <a:t>지그를</a:t>
            </a:r>
            <a:r>
              <a:rPr lang="ko-KR" altLang="en-US" spc="-100" dirty="0" smtClean="0">
                <a:latin typeface="+mn-ea"/>
              </a:rPr>
              <a:t> 이용한 </a:t>
            </a:r>
            <a:r>
              <a:rPr lang="en-US" altLang="ko-KR" dirty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Yoon 봄날 M" pitchFamily="18" charset="-127"/>
                <a:cs typeface="Times New Roman" panose="02020603050405020304" pitchFamily="18" charset="0"/>
              </a:rPr>
              <a:t>calibration</a:t>
            </a:r>
            <a:r>
              <a:rPr lang="ko-KR" altLang="en-US" spc="-100" dirty="0" smtClean="0">
                <a:latin typeface="+mn-ea"/>
              </a:rPr>
              <a:t> 시험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49"/>
              <p:cNvSpPr/>
              <p:nvPr/>
            </p:nvSpPr>
            <p:spPr>
              <a:xfrm>
                <a:off x="781842" y="1859987"/>
                <a:ext cx="7827784" cy="1384995"/>
              </a:xfrm>
              <a:prstGeom prst="rect">
                <a:avLst/>
              </a:prstGeom>
              <a:solidFill>
                <a:schemeClr val="lt1"/>
              </a:solidFill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en-US" altLang="ko-KR" spc="-100" dirty="0" smtClean="0">
                    <a:latin typeface="+mn-ea"/>
                  </a:rPr>
                  <a:t>6</a:t>
                </a:r>
                <a:r>
                  <a:rPr lang="ko-KR" altLang="en-US" spc="-100" dirty="0" err="1" smtClean="0">
                    <a:latin typeface="+mn-ea"/>
                  </a:rPr>
                  <a:t>분력계로</a:t>
                </a:r>
                <a:r>
                  <a:rPr lang="ko-KR" altLang="en-US" spc="-100" dirty="0" smtClean="0">
                    <a:latin typeface="+mn-ea"/>
                  </a:rPr>
                  <a:t> 계측된 힘의 </a:t>
                </a:r>
                <a:r>
                  <a:rPr lang="en-US" altLang="ko-KR" dirty="0" smtClean="0">
                    <a:gradFill flip="none" rotWithShape="1">
                      <a:gsLst>
                        <a:gs pos="50000">
                          <a:srgbClr val="002060"/>
                        </a:gs>
                        <a:gs pos="100000">
                          <a:srgbClr val="0070C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ea typeface="Yoon 봄날 M" pitchFamily="18" charset="-127"/>
                    <a:cs typeface="Arial" pitchFamily="34" charset="0"/>
                  </a:rPr>
                  <a:t>calibration</a:t>
                </a:r>
                <a:r>
                  <a:rPr lang="ko-KR" altLang="en-US" spc="-100" dirty="0" smtClean="0">
                    <a:latin typeface="+mn-ea"/>
                  </a:rPr>
                  <a:t>을 위한 </a:t>
                </a:r>
                <a:r>
                  <a:rPr lang="ko-KR" altLang="en-US" spc="-100" dirty="0" err="1" smtClean="0">
                    <a:latin typeface="+mn-ea"/>
                  </a:rPr>
                  <a:t>지그</a:t>
                </a:r>
                <a:r>
                  <a:rPr lang="ko-KR" altLang="en-US" spc="-100" dirty="0" smtClean="0">
                    <a:latin typeface="+mn-ea"/>
                  </a:rPr>
                  <a:t> 제작 및 측정</a:t>
                </a:r>
                <a:endParaRPr lang="en-US" altLang="ko-KR" spc="-100" dirty="0" smtClean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ko-KR" altLang="en-US" spc="-100" dirty="0" smtClean="0">
                    <a:latin typeface="+mn-ea"/>
                  </a:rPr>
                  <a:t>제작된 </a:t>
                </a:r>
                <a:r>
                  <a:rPr lang="ko-KR" altLang="en-US" spc="-100" dirty="0" err="1" smtClean="0">
                    <a:latin typeface="+mn-ea"/>
                  </a:rPr>
                  <a:t>지그의</a:t>
                </a:r>
                <a:r>
                  <a:rPr lang="ko-KR" altLang="en-US" spc="-100" dirty="0" smtClean="0">
                    <a:latin typeface="+mn-ea"/>
                  </a:rPr>
                  <a:t> </a:t>
                </a:r>
                <a:r>
                  <a:rPr lang="en-US" altLang="ko-KR" spc="-100" dirty="0" smtClean="0">
                    <a:latin typeface="+mn-ea"/>
                  </a:rPr>
                  <a:t>5개 </a:t>
                </a:r>
                <a:r>
                  <a:rPr lang="en-US" altLang="ko-KR" spc="-100" dirty="0" err="1" smtClean="0">
                    <a:latin typeface="+mn-ea"/>
                  </a:rPr>
                  <a:t>스프링</a:t>
                </a:r>
                <a:r>
                  <a:rPr lang="en-US" altLang="ko-KR" spc="-100" dirty="0" smtClean="0">
                    <a:latin typeface="+mn-ea"/>
                  </a:rPr>
                  <a:t> 상</a:t>
                </a:r>
                <a:r>
                  <a:rPr lang="ko-KR" altLang="en-US" spc="-100" dirty="0" smtClean="0">
                    <a:latin typeface="+mn-ea"/>
                  </a:rPr>
                  <a:t>수는 </a:t>
                </a:r>
                <a:r>
                  <a:rPr lang="en-US" altLang="ko-KR" spc="-100" dirty="0" smtClean="0">
                    <a:latin typeface="+mn-ea"/>
                  </a:rPr>
                  <a:t>27.2</a:t>
                </a:r>
                <a14:m>
                  <m:oMath xmlns:m="http://schemas.openxmlformats.org/officeDocument/2006/math">
                    <m:r>
                      <a:rPr lang="en-US" altLang="ko-KR" b="0" i="1" spc="-10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b="0" i="1" spc="-10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ko-KR" b="0" i="1" spc="-100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US" altLang="ko-KR" spc="-100" dirty="0" smtClean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ko-KR" altLang="en-US" spc="-100" dirty="0" smtClean="0">
                    <a:latin typeface="+mn-ea"/>
                  </a:rPr>
                  <a:t>스프링 변형으로 </a:t>
                </a:r>
                <a:r>
                  <a:rPr lang="ko-KR" altLang="en-US" spc="-100" dirty="0" err="1" smtClean="0">
                    <a:latin typeface="+mn-ea"/>
                  </a:rPr>
                  <a:t>부터</a:t>
                </a:r>
                <a:r>
                  <a:rPr lang="ko-KR" altLang="en-US" spc="-100" dirty="0" smtClean="0">
                    <a:latin typeface="+mn-ea"/>
                  </a:rPr>
                  <a:t> 시험기의 하중을 계산하고 </a:t>
                </a:r>
                <a:r>
                  <a:rPr lang="en-US" altLang="ko-KR" spc="-100" dirty="0" smtClean="0">
                    <a:latin typeface="+mn-ea"/>
                  </a:rPr>
                  <a:t>6</a:t>
                </a:r>
                <a:r>
                  <a:rPr lang="ko-KR" altLang="en-US" spc="-100" dirty="0" err="1" smtClean="0">
                    <a:latin typeface="+mn-ea"/>
                  </a:rPr>
                  <a:t>분력계의</a:t>
                </a:r>
                <a:r>
                  <a:rPr lang="ko-KR" altLang="en-US" spc="-100" dirty="0" smtClean="0">
                    <a:latin typeface="+mn-ea"/>
                  </a:rPr>
                  <a:t> 측정된 힘을 </a:t>
                </a:r>
                <a:r>
                  <a:rPr lang="en-US" altLang="ko-KR" dirty="0">
                    <a:gradFill flip="none" rotWithShape="1">
                      <a:gsLst>
                        <a:gs pos="50000">
                          <a:srgbClr val="002060"/>
                        </a:gs>
                        <a:gs pos="100000">
                          <a:srgbClr val="0070C0">
                            <a:shade val="100000"/>
                            <a:satMod val="115000"/>
                          </a:srgbClr>
                        </a:gs>
                      </a:gsLst>
                      <a:lin ang="16200000" scaled="1"/>
                      <a:tileRect/>
                    </a:gradFill>
                    <a:ea typeface="Yoon 봄날 M" pitchFamily="18" charset="-127"/>
                    <a:cs typeface="Arial" pitchFamily="34" charset="0"/>
                  </a:rPr>
                  <a:t>calibration</a:t>
                </a:r>
                <a:endParaRPr lang="en-US" altLang="ko-KR" spc="-100" dirty="0" smtClean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ko-KR" altLang="en-US" spc="-100" dirty="0" err="1" smtClean="0">
                    <a:latin typeface="+mn-ea"/>
                  </a:rPr>
                  <a:t>지그를</a:t>
                </a:r>
                <a:r>
                  <a:rPr lang="ko-KR" altLang="en-US" spc="-100" dirty="0">
                    <a:latin typeface="+mn-ea"/>
                  </a:rPr>
                  <a:t> </a:t>
                </a:r>
                <a:r>
                  <a:rPr lang="ko-KR" altLang="en-US" spc="-100" dirty="0" smtClean="0">
                    <a:latin typeface="+mn-ea"/>
                  </a:rPr>
                  <a:t>통해 계측된 힘은 </a:t>
                </a:r>
                <a:r>
                  <a:rPr lang="en-US" altLang="ko-KR" spc="-100" dirty="0" smtClean="0">
                    <a:latin typeface="+mn-ea"/>
                  </a:rPr>
                  <a:t>204.3(N), 6</a:t>
                </a:r>
                <a:r>
                  <a:rPr lang="ko-KR" altLang="en-US" spc="-100" dirty="0" err="1" smtClean="0">
                    <a:latin typeface="+mn-ea"/>
                  </a:rPr>
                  <a:t>분력계를</a:t>
                </a:r>
                <a:r>
                  <a:rPr lang="ko-KR" altLang="en-US" spc="-100" dirty="0" smtClean="0">
                    <a:latin typeface="+mn-ea"/>
                  </a:rPr>
                  <a:t> 통해 측정된 힘은 </a:t>
                </a:r>
                <a:r>
                  <a:rPr lang="en-US" altLang="ko-KR" spc="-100" dirty="0" smtClean="0">
                    <a:latin typeface="+mn-ea"/>
                  </a:rPr>
                  <a:t>2.6(N)</a:t>
                </a:r>
                <a:r>
                  <a:rPr lang="ko-KR" altLang="en-US" spc="-100" dirty="0" smtClean="0">
                    <a:latin typeface="+mn-ea"/>
                  </a:rPr>
                  <a:t>으로 </a:t>
                </a:r>
                <a:r>
                  <a:rPr lang="en-US" altLang="ko-KR" spc="-100" dirty="0" smtClean="0">
                    <a:solidFill>
                      <a:srgbClr val="FF0000"/>
                    </a:solidFill>
                    <a:latin typeface="+mn-ea"/>
                  </a:rPr>
                  <a:t>78.6</a:t>
                </a:r>
                <a:r>
                  <a:rPr lang="ko-KR" altLang="en-US" spc="-100" dirty="0" smtClean="0">
                    <a:solidFill>
                      <a:srgbClr val="FF0000"/>
                    </a:solidFill>
                    <a:latin typeface="+mn-ea"/>
                  </a:rPr>
                  <a:t>의 </a:t>
                </a:r>
                <a:r>
                  <a:rPr lang="en-US" altLang="ko-KR" dirty="0">
                    <a:solidFill>
                      <a:srgbClr val="FF0000"/>
                    </a:solidFill>
                    <a:ea typeface="Yoon 봄날 M" pitchFamily="18" charset="-127"/>
                    <a:cs typeface="Arial" pitchFamily="34" charset="0"/>
                  </a:rPr>
                  <a:t>calibration</a:t>
                </a:r>
                <a:r>
                  <a:rPr lang="ko-KR" altLang="en-US" spc="-100" dirty="0" smtClean="0">
                    <a:solidFill>
                      <a:srgbClr val="FF0000"/>
                    </a:solidFill>
                    <a:latin typeface="+mn-ea"/>
                  </a:rPr>
                  <a:t> 값 </a:t>
                </a:r>
                <a:r>
                  <a:rPr lang="ko-KR" altLang="en-US" spc="-100" dirty="0" smtClean="0">
                    <a:latin typeface="+mn-ea"/>
                  </a:rPr>
                  <a:t>도출</a:t>
                </a:r>
                <a:endParaRPr lang="en-US" altLang="ko-KR" spc="-100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18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42" y="1859987"/>
                <a:ext cx="7827784" cy="1384995"/>
              </a:xfrm>
              <a:prstGeom prst="rect">
                <a:avLst/>
              </a:prstGeom>
              <a:blipFill>
                <a:blip r:embed="rId4"/>
                <a:stretch>
                  <a:fillRect l="-78" b="-13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_x754655296" descr="EMB000049a0490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659" y="3388690"/>
            <a:ext cx="4569979" cy="3178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754657096" descr="EMB000049a0490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187898" y="3257888"/>
            <a:ext cx="3206413" cy="34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70236" y="6600311"/>
            <a:ext cx="335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/>
              <a:t>7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시험기 하중 및 </a:t>
            </a:r>
            <a:r>
              <a:rPr lang="ko-KR" altLang="en-US" sz="1200" dirty="0" err="1" smtClean="0"/>
              <a:t>분력계</a:t>
            </a:r>
            <a:r>
              <a:rPr lang="ko-KR" altLang="en-US" sz="1200" dirty="0" smtClean="0"/>
              <a:t> </a:t>
            </a:r>
            <a:r>
              <a:rPr lang="en-US" altLang="ko-KR" sz="1200" dirty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Yoon 봄날 M" pitchFamily="18" charset="-127"/>
                <a:cs typeface="Arial" pitchFamily="34" charset="0"/>
              </a:rPr>
              <a:t>calibration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지그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5850756" y="6595103"/>
            <a:ext cx="3284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/>
              <a:t>8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시험기 하중 및 </a:t>
            </a:r>
            <a:r>
              <a:rPr lang="ko-KR" altLang="en-US" sz="1200" dirty="0" err="1" smtClean="0"/>
              <a:t>분력계</a:t>
            </a:r>
            <a:r>
              <a:rPr lang="ko-KR" altLang="en-US" sz="1200" dirty="0" smtClean="0"/>
              <a:t> </a:t>
            </a:r>
            <a:r>
              <a:rPr lang="en-US" altLang="ko-KR" sz="1200" dirty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ea typeface="Yoon 봄날 M" pitchFamily="18" charset="-127"/>
                <a:cs typeface="Arial" pitchFamily="34" charset="0"/>
              </a:rPr>
              <a:t>calibration</a:t>
            </a:r>
            <a:r>
              <a:rPr lang="ko-KR" altLang="en-US" sz="1200" dirty="0" smtClean="0"/>
              <a:t> 시험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615300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침하량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계측 실험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TextBox 187"/>
          <p:cNvSpPr txBox="1"/>
          <p:nvPr/>
        </p:nvSpPr>
        <p:spPr>
          <a:xfrm>
            <a:off x="529081" y="1492054"/>
            <a:ext cx="791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5"/>
              </a:buBlip>
            </a:pP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 smtClean="0">
                <a:latin typeface="+mn-ea"/>
              </a:rPr>
              <a:t>고속 카메라를 이용한 </a:t>
            </a:r>
            <a:r>
              <a:rPr lang="ko-KR" altLang="en-US" spc="-100" dirty="0" err="1" smtClean="0">
                <a:latin typeface="+mn-ea"/>
              </a:rPr>
              <a:t>강체휠의</a:t>
            </a:r>
            <a:r>
              <a:rPr lang="ko-KR" altLang="en-US" spc="-100" dirty="0" smtClean="0">
                <a:latin typeface="+mn-ea"/>
              </a:rPr>
              <a:t> 진행방향 거리 및 </a:t>
            </a:r>
            <a:r>
              <a:rPr lang="ko-KR" altLang="en-US" spc="-100" dirty="0" err="1" smtClean="0">
                <a:latin typeface="+mn-ea"/>
              </a:rPr>
              <a:t>침하량</a:t>
            </a:r>
            <a:r>
              <a:rPr lang="ko-KR" altLang="en-US" spc="-100" dirty="0" smtClean="0">
                <a:latin typeface="+mn-ea"/>
              </a:rPr>
              <a:t> 계측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18" name="Rectangle 49"/>
          <p:cNvSpPr/>
          <p:nvPr/>
        </p:nvSpPr>
        <p:spPr>
          <a:xfrm>
            <a:off x="781842" y="1859987"/>
            <a:ext cx="8159606" cy="1061829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슬립률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en-US" altLang="ko-KR" spc="-100" dirty="0" smtClean="0">
                <a:latin typeface="+mn-ea"/>
              </a:rPr>
              <a:t>0.0~0.8</a:t>
            </a:r>
            <a:r>
              <a:rPr lang="ko-KR" altLang="en-US" spc="-100" dirty="0" smtClean="0">
                <a:latin typeface="+mn-ea"/>
              </a:rPr>
              <a:t>까지 </a:t>
            </a:r>
            <a:r>
              <a:rPr lang="en-US" altLang="ko-KR" spc="-100" dirty="0" smtClean="0">
                <a:latin typeface="+mn-ea"/>
              </a:rPr>
              <a:t>0.2</a:t>
            </a:r>
            <a:r>
              <a:rPr lang="ko-KR" altLang="en-US" spc="-100" dirty="0" smtClean="0">
                <a:latin typeface="+mn-ea"/>
              </a:rPr>
              <a:t>의 간격으로 계측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세 종류</a:t>
            </a:r>
            <a:r>
              <a:rPr lang="en-US" altLang="ko-KR" spc="-100" dirty="0" smtClean="0">
                <a:latin typeface="+mn-ea"/>
              </a:rPr>
              <a:t>(Spur, helical, v type)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강체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휠의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슬립률에</a:t>
            </a:r>
            <a:r>
              <a:rPr lang="ko-KR" altLang="en-US" spc="-100" dirty="0" smtClean="0">
                <a:latin typeface="+mn-ea"/>
              </a:rPr>
              <a:t> 따른 주행 실험 수행</a:t>
            </a:r>
            <a:r>
              <a:rPr lang="en-US" altLang="ko-KR" spc="-100" dirty="0" smtClean="0">
                <a:latin typeface="+mn-ea"/>
              </a:rPr>
              <a:t>(</a:t>
            </a:r>
            <a:r>
              <a:rPr lang="ko-KR" altLang="en-US" spc="-100" dirty="0" err="1" smtClean="0">
                <a:latin typeface="+mn-ea"/>
              </a:rPr>
              <a:t>재연성을</a:t>
            </a:r>
            <a:r>
              <a:rPr lang="ko-KR" altLang="en-US" spc="-100" dirty="0" smtClean="0">
                <a:latin typeface="+mn-ea"/>
              </a:rPr>
              <a:t> 위해 </a:t>
            </a:r>
            <a:r>
              <a:rPr lang="ko-KR" altLang="en-US" spc="-100" dirty="0" err="1" smtClean="0">
                <a:latin typeface="+mn-ea"/>
              </a:rPr>
              <a:t>슬립률</a:t>
            </a:r>
            <a:r>
              <a:rPr lang="ko-KR" altLang="en-US" spc="-100" dirty="0" smtClean="0">
                <a:latin typeface="+mn-ea"/>
              </a:rPr>
              <a:t> 마다 </a:t>
            </a:r>
            <a:r>
              <a:rPr lang="en-US" altLang="ko-KR" spc="-100" dirty="0" smtClean="0">
                <a:latin typeface="+mn-ea"/>
              </a:rPr>
              <a:t>5</a:t>
            </a:r>
            <a:r>
              <a:rPr lang="ko-KR" altLang="en-US" spc="-100" dirty="0" smtClean="0">
                <a:latin typeface="+mn-ea"/>
              </a:rPr>
              <a:t>회 계측</a:t>
            </a:r>
            <a:r>
              <a:rPr lang="en-US" altLang="ko-KR" spc="-100" dirty="0" smtClean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endParaRPr lang="en-US" altLang="ko-KR" spc="-100" dirty="0" smtClean="0">
              <a:latin typeface="+mn-ea"/>
            </a:endParaRPr>
          </a:p>
        </p:txBody>
      </p:sp>
      <p:pic>
        <p:nvPicPr>
          <p:cNvPr id="6" name="bandicam 2018-12-06 20-17-29-29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5017" y="3041307"/>
            <a:ext cx="5867400" cy="318548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210796" y="6278466"/>
            <a:ext cx="31401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비디오 </a:t>
            </a:r>
            <a:r>
              <a:rPr lang="en-US" altLang="ko-KR" sz="1200" dirty="0" smtClean="0"/>
              <a:t>2 </a:t>
            </a:r>
            <a:r>
              <a:rPr lang="ko-KR" altLang="en-US" sz="1200" dirty="0" err="1" smtClean="0"/>
              <a:t>강체</a:t>
            </a:r>
            <a:r>
              <a:rPr lang="ko-KR" altLang="en-US" sz="1200" dirty="0" smtClean="0"/>
              <a:t> 휠 주행 시험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8718" y="3038256"/>
            <a:ext cx="3586221" cy="3188538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 flipH="1" flipV="1">
            <a:off x="1674292" y="4176022"/>
            <a:ext cx="720080" cy="608559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98890" y="4784581"/>
            <a:ext cx="16196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Tracking Point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1458268" y="3987984"/>
            <a:ext cx="21602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27782" y="6311944"/>
            <a:ext cx="3657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/>
              <a:t>9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강체휠의</a:t>
            </a:r>
            <a:r>
              <a:rPr lang="ko-KR" altLang="en-US" sz="1200" dirty="0" smtClean="0"/>
              <a:t> 진행방향 위치 및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계측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082844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휠 형상에 따른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침하량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측정 결과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TextBox 187"/>
          <p:cNvSpPr txBox="1"/>
          <p:nvPr/>
        </p:nvSpPr>
        <p:spPr>
          <a:xfrm>
            <a:off x="529081" y="1548383"/>
            <a:ext cx="634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침하량</a:t>
            </a:r>
            <a:r>
              <a:rPr lang="ko-KR" altLang="en-US" spc="-100" dirty="0" smtClean="0">
                <a:latin typeface="+mn-ea"/>
              </a:rPr>
              <a:t> 계측 데이터 분석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20" name="Rectangle 49"/>
          <p:cNvSpPr/>
          <p:nvPr/>
        </p:nvSpPr>
        <p:spPr>
          <a:xfrm>
            <a:off x="685947" y="1866762"/>
            <a:ext cx="6837128" cy="1200329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600" spc="-100" dirty="0" smtClean="0">
                <a:latin typeface="+mn-ea"/>
              </a:rPr>
              <a:t>전체적으로 </a:t>
            </a:r>
            <a:r>
              <a:rPr lang="ko-KR" altLang="en-US" sz="1600" spc="-100" dirty="0" err="1" smtClean="0">
                <a:latin typeface="+mn-ea"/>
              </a:rPr>
              <a:t>침하량은</a:t>
            </a:r>
            <a:r>
              <a:rPr lang="ko-KR" altLang="en-US" sz="1600" spc="-100" dirty="0" smtClean="0">
                <a:latin typeface="+mn-ea"/>
              </a:rPr>
              <a:t> </a:t>
            </a:r>
            <a:r>
              <a:rPr lang="ko-KR" altLang="en-US" sz="1600" spc="-100" dirty="0" err="1" smtClean="0">
                <a:latin typeface="+mn-ea"/>
              </a:rPr>
              <a:t>슬립률이</a:t>
            </a:r>
            <a:r>
              <a:rPr lang="ko-KR" altLang="en-US" sz="1600" spc="-100" dirty="0" smtClean="0">
                <a:latin typeface="+mn-ea"/>
              </a:rPr>
              <a:t> 커질 수록 증가하는 경향을 보임</a:t>
            </a:r>
            <a:endParaRPr lang="en-US" altLang="ko-KR" sz="1600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z="1600" spc="-100" dirty="0" smtClean="0">
                <a:latin typeface="+mn-ea"/>
              </a:rPr>
              <a:t>Helical type </a:t>
            </a:r>
            <a:r>
              <a:rPr lang="ko-KR" altLang="en-US" sz="1600" spc="-100" dirty="0" err="1" smtClean="0">
                <a:latin typeface="+mn-ea"/>
              </a:rPr>
              <a:t>휠은</a:t>
            </a:r>
            <a:r>
              <a:rPr lang="ko-KR" altLang="en-US" sz="1600" spc="-100" dirty="0" smtClean="0">
                <a:latin typeface="+mn-ea"/>
              </a:rPr>
              <a:t> </a:t>
            </a:r>
            <a:r>
              <a:rPr lang="ko-KR" altLang="en-US" sz="1600" spc="-100" dirty="0" err="1" smtClean="0">
                <a:latin typeface="+mn-ea"/>
              </a:rPr>
              <a:t>슬립률</a:t>
            </a:r>
            <a:r>
              <a:rPr lang="ko-KR" altLang="en-US" sz="1600" spc="-100" dirty="0" smtClean="0">
                <a:latin typeface="+mn-ea"/>
              </a:rPr>
              <a:t> </a:t>
            </a:r>
            <a:r>
              <a:rPr lang="en-US" altLang="ko-KR" sz="1600" spc="-100" dirty="0" smtClean="0">
                <a:latin typeface="+mn-ea"/>
              </a:rPr>
              <a:t>0.8</a:t>
            </a:r>
            <a:r>
              <a:rPr lang="ko-KR" altLang="en-US" sz="1600" spc="-100" dirty="0" err="1" smtClean="0">
                <a:latin typeface="+mn-ea"/>
              </a:rPr>
              <a:t>일때</a:t>
            </a:r>
            <a:r>
              <a:rPr lang="ko-KR" altLang="en-US" sz="1600" spc="-100" dirty="0" smtClean="0">
                <a:latin typeface="+mn-ea"/>
              </a:rPr>
              <a:t> </a:t>
            </a:r>
            <a:r>
              <a:rPr lang="ko-KR" altLang="en-US" sz="1600" spc="-100" dirty="0" err="1" smtClean="0">
                <a:latin typeface="+mn-ea"/>
              </a:rPr>
              <a:t>휠이</a:t>
            </a:r>
            <a:r>
              <a:rPr lang="ko-KR" altLang="en-US" sz="1600" spc="-100" dirty="0" smtClean="0">
                <a:latin typeface="+mn-ea"/>
              </a:rPr>
              <a:t> </a:t>
            </a:r>
            <a:r>
              <a:rPr lang="en-US" altLang="ko-KR" sz="1600" spc="-100" dirty="0" smtClean="0">
                <a:latin typeface="+mn-ea"/>
              </a:rPr>
              <a:t>Y</a:t>
            </a:r>
            <a:r>
              <a:rPr lang="ko-KR" altLang="en-US" sz="1600" spc="-100" dirty="0" smtClean="0">
                <a:latin typeface="+mn-ea"/>
              </a:rPr>
              <a:t>축으로 이동하여 정확한 계측 불가</a:t>
            </a:r>
            <a:endParaRPr lang="en-US" altLang="ko-KR" sz="1600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z="1600" spc="-100" dirty="0" smtClean="0">
                <a:latin typeface="+mn-ea"/>
              </a:rPr>
              <a:t>V type</a:t>
            </a:r>
            <a:r>
              <a:rPr lang="ko-KR" altLang="en-US" sz="1600" spc="-100" dirty="0" smtClean="0">
                <a:latin typeface="+mn-ea"/>
              </a:rPr>
              <a:t>은 </a:t>
            </a:r>
            <a:r>
              <a:rPr lang="ko-KR" altLang="en-US" sz="1600" spc="-100" dirty="0" err="1" smtClean="0">
                <a:latin typeface="+mn-ea"/>
              </a:rPr>
              <a:t>슬립률</a:t>
            </a:r>
            <a:r>
              <a:rPr lang="ko-KR" altLang="en-US" sz="1600" spc="-100" dirty="0" smtClean="0">
                <a:latin typeface="+mn-ea"/>
              </a:rPr>
              <a:t> </a:t>
            </a:r>
            <a:r>
              <a:rPr lang="en-US" altLang="ko-KR" sz="1600" spc="-100" dirty="0" smtClean="0">
                <a:latin typeface="+mn-ea"/>
              </a:rPr>
              <a:t>0.2 </a:t>
            </a:r>
            <a:r>
              <a:rPr lang="ko-KR" altLang="en-US" sz="1600" spc="-100" dirty="0" err="1" smtClean="0">
                <a:latin typeface="+mn-ea"/>
              </a:rPr>
              <a:t>일때</a:t>
            </a:r>
            <a:r>
              <a:rPr lang="ko-KR" altLang="en-US" sz="1600" spc="-100" dirty="0" smtClean="0">
                <a:latin typeface="+mn-ea"/>
              </a:rPr>
              <a:t> </a:t>
            </a:r>
            <a:r>
              <a:rPr lang="ko-KR" altLang="en-US" sz="1600" spc="-100" dirty="0" err="1" smtClean="0">
                <a:latin typeface="+mn-ea"/>
              </a:rPr>
              <a:t>슬립률</a:t>
            </a:r>
            <a:r>
              <a:rPr lang="ko-KR" altLang="en-US" sz="1600" spc="-100" dirty="0" smtClean="0">
                <a:latin typeface="+mn-ea"/>
              </a:rPr>
              <a:t> </a:t>
            </a:r>
            <a:r>
              <a:rPr lang="en-US" altLang="ko-KR" sz="1600" spc="-100" dirty="0" smtClean="0">
                <a:latin typeface="+mn-ea"/>
              </a:rPr>
              <a:t>0.0 </a:t>
            </a:r>
            <a:r>
              <a:rPr lang="ko-KR" altLang="en-US" sz="1600" spc="-100" dirty="0" smtClean="0">
                <a:latin typeface="+mn-ea"/>
              </a:rPr>
              <a:t>보다 </a:t>
            </a:r>
            <a:r>
              <a:rPr lang="ko-KR" altLang="en-US" sz="1600" spc="-100" dirty="0" err="1" smtClean="0">
                <a:latin typeface="+mn-ea"/>
              </a:rPr>
              <a:t>침하량이</a:t>
            </a:r>
            <a:r>
              <a:rPr lang="ko-KR" altLang="en-US" sz="1600" spc="-100" dirty="0" smtClean="0">
                <a:latin typeface="+mn-ea"/>
              </a:rPr>
              <a:t> 낮은 것을 확인</a:t>
            </a:r>
            <a:endParaRPr lang="en-US" altLang="ko-KR" sz="1600" spc="-100" dirty="0" smtClean="0">
              <a:latin typeface="+mn-ea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669284" y="199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554574"/>
              </p:ext>
            </p:extLst>
          </p:nvPr>
        </p:nvGraphicFramePr>
        <p:xfrm>
          <a:off x="234132" y="4078504"/>
          <a:ext cx="5044300" cy="2133600"/>
        </p:xfrm>
        <a:graphic>
          <a:graphicData uri="http://schemas.openxmlformats.org/drawingml/2006/table">
            <a:tbl>
              <a:tblPr firstRow="1" bandRow="1">
                <a:tableStyleId>{7CE60E57-7134-46F5-8AC9-E86A21D04B73}</a:tableStyleId>
              </a:tblPr>
              <a:tblGrid>
                <a:gridCol w="1076245">
                  <a:extLst>
                    <a:ext uri="{9D8B030D-6E8A-4147-A177-3AD203B41FA5}">
                      <a16:colId xmlns:a16="http://schemas.microsoft.com/office/drawing/2014/main" val="1780350690"/>
                    </a:ext>
                  </a:extLst>
                </a:gridCol>
                <a:gridCol w="1322685">
                  <a:extLst>
                    <a:ext uri="{9D8B030D-6E8A-4147-A177-3AD203B41FA5}">
                      <a16:colId xmlns:a16="http://schemas.microsoft.com/office/drawing/2014/main" val="3169462285"/>
                    </a:ext>
                  </a:extLst>
                </a:gridCol>
                <a:gridCol w="1322685">
                  <a:extLst>
                    <a:ext uri="{9D8B030D-6E8A-4147-A177-3AD203B41FA5}">
                      <a16:colId xmlns:a16="http://schemas.microsoft.com/office/drawing/2014/main" val="4114513332"/>
                    </a:ext>
                  </a:extLst>
                </a:gridCol>
                <a:gridCol w="1322685">
                  <a:extLst>
                    <a:ext uri="{9D8B030D-6E8A-4147-A177-3AD203B41FA5}">
                      <a16:colId xmlns:a16="http://schemas.microsoft.com/office/drawing/2014/main" val="3321198558"/>
                    </a:ext>
                  </a:extLst>
                </a:gridCol>
              </a:tblGrid>
              <a:tr h="25439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Slip ratio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Spur</a:t>
                      </a:r>
                      <a:r>
                        <a:rPr lang="en-US" altLang="ko-KR" b="0" baseline="0" dirty="0" smtClean="0"/>
                        <a:t> 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V </a:t>
                      </a:r>
                      <a:r>
                        <a:rPr lang="en-US" altLang="ko-KR" b="0" baseline="0" dirty="0" smtClean="0"/>
                        <a:t>type</a:t>
                      </a:r>
                      <a:endParaRPr lang="ko-KR" altLang="en-US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/>
                        <a:t>Helical</a:t>
                      </a:r>
                      <a:endParaRPr lang="ko-KR" altLang="en-US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312763"/>
                  </a:ext>
                </a:extLst>
              </a:tr>
              <a:tr h="254390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b="0" baseline="0" dirty="0" err="1" smtClean="0"/>
                        <a:t>Sinkage</a:t>
                      </a:r>
                      <a:r>
                        <a:rPr lang="ko-KR" altLang="en-US" b="0" baseline="0" dirty="0" smtClean="0"/>
                        <a:t> </a:t>
                      </a:r>
                      <a:r>
                        <a:rPr lang="en-US" altLang="ko-KR" b="0" baseline="0" dirty="0" smtClean="0"/>
                        <a:t>(mm)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b="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729989"/>
                  </a:ext>
                </a:extLst>
              </a:tr>
              <a:tr h="254390"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0.0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16.61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17.16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73529"/>
                  </a:ext>
                </a:extLst>
              </a:tr>
              <a:tr h="25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7.16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14.72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20.79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7406"/>
                  </a:ext>
                </a:extLst>
              </a:tr>
              <a:tr h="25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10.22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23.33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25.26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814672"/>
                  </a:ext>
                </a:extLst>
              </a:tr>
              <a:tr h="25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13.38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27.44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29.71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9494143"/>
                  </a:ext>
                </a:extLst>
              </a:tr>
              <a:tr h="2543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34.03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674749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234132" y="3780631"/>
            <a:ext cx="45206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표 </a:t>
            </a:r>
            <a:r>
              <a:rPr lang="en-US" altLang="ko-KR" sz="1200" dirty="0" smtClean="0"/>
              <a:t>2 </a:t>
            </a:r>
            <a:r>
              <a:rPr lang="ko-KR" altLang="en-US" sz="1200" dirty="0" err="1" smtClean="0"/>
              <a:t>슬립률에</a:t>
            </a:r>
            <a:r>
              <a:rPr lang="ko-KR" altLang="en-US" sz="1200" dirty="0" smtClean="0"/>
              <a:t> 따른 </a:t>
            </a:r>
            <a:r>
              <a:rPr lang="ko-KR" altLang="en-US" sz="1200" dirty="0" err="1" smtClean="0"/>
              <a:t>강체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휠의</a:t>
            </a:r>
            <a:r>
              <a:rPr lang="ko-KR" altLang="en-US" sz="1200" dirty="0" smtClean="0"/>
              <a:t> 최대 </a:t>
            </a:r>
            <a:r>
              <a:rPr lang="ko-KR" altLang="en-US" sz="1200" dirty="0" err="1" smtClean="0"/>
              <a:t>침하량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498828" y="6732959"/>
            <a:ext cx="3888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10 </a:t>
            </a:r>
            <a:r>
              <a:rPr lang="ko-KR" altLang="en-US" sz="1200" dirty="0" err="1" smtClean="0"/>
              <a:t>슬립률에</a:t>
            </a:r>
            <a:r>
              <a:rPr lang="ko-KR" altLang="en-US" sz="1200" dirty="0" smtClean="0"/>
              <a:t> 따른 </a:t>
            </a:r>
            <a:r>
              <a:rPr lang="ko-KR" altLang="en-US" sz="1200" dirty="0" err="1" smtClean="0"/>
              <a:t>강체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휠의</a:t>
            </a:r>
            <a:r>
              <a:rPr lang="ko-KR" altLang="en-US" sz="1200" dirty="0" smtClean="0"/>
              <a:t> 최대 </a:t>
            </a:r>
            <a:r>
              <a:rPr lang="ko-KR" altLang="en-US" sz="1200" dirty="0" err="1" smtClean="0"/>
              <a:t>침하량</a:t>
            </a:r>
            <a:endParaRPr lang="ko-KR" altLang="en-US" sz="12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307" y="3391964"/>
            <a:ext cx="5132636" cy="328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930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+mj-ea"/>
                  <a:ea typeface="+mj-ea"/>
                  <a:cs typeface="Arial" pitchFamily="34" charset="0"/>
                </a:rPr>
                <a:t>휠의</a:t>
              </a:r>
              <a:r>
                <a:rPr lang="ko-KR" altLang="en-US" sz="2400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+mj-ea"/>
                  <a:ea typeface="+mj-ea"/>
                  <a:cs typeface="Arial" pitchFamily="34" charset="0"/>
                </a:rPr>
                <a:t> 수직 및 진행방향 힘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</a:rPr>
                <a:t>(spur type, </a:t>
              </a:r>
              <a:r>
                <a:rPr lang="ko-KR" altLang="en-US" sz="2000" dirty="0" err="1" smtClean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</a:rPr>
                <a:t>슬립율</a:t>
              </a:r>
              <a:r>
                <a:rPr lang="ko-KR" altLang="en-US" sz="2000" dirty="0" smtClean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</a:rPr>
                <a:t> </a:t>
              </a:r>
              <a:r>
                <a:rPr lang="en-US" altLang="ko-KR" sz="2000" dirty="0" smtClean="0">
                  <a:solidFill>
                    <a:srgbClr val="FF0000"/>
                  </a:solidFill>
                  <a:latin typeface="+mj-ea"/>
                  <a:ea typeface="+mj-ea"/>
                  <a:cs typeface="Arial" pitchFamily="34" charset="0"/>
                </a:rPr>
                <a:t>0.0, 0.2)</a:t>
              </a:r>
              <a:endParaRPr lang="ko-KR" altLang="en-US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endParaRP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028" name="_x989098568" descr="EMB000049a0467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08" y="1518972"/>
            <a:ext cx="4294367" cy="245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989099360" descr="EMB000049a0468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724" y="1609314"/>
            <a:ext cx="4680520" cy="236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989098640" descr="EMB000049a0468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50" y="4314240"/>
            <a:ext cx="4438383" cy="256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989098928" descr="EMB000049a0468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32" y="4462631"/>
            <a:ext cx="4608512" cy="227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1444685" y="4001182"/>
            <a:ext cx="433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11 Spur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힘 (Slip ratio 0.0)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458268" y="6933082"/>
            <a:ext cx="3674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13 </a:t>
            </a:r>
            <a:r>
              <a:rPr lang="en-US" altLang="ko-KR" sz="1200" dirty="0"/>
              <a:t>Spur </a:t>
            </a:r>
            <a:r>
              <a:rPr lang="en-US" altLang="ko-KR" sz="1200" dirty="0" err="1"/>
              <a:t>wheel의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진행방향</a:t>
            </a:r>
            <a:r>
              <a:rPr lang="en-US" altLang="ko-KR" sz="1200" dirty="0"/>
              <a:t> 힘 </a:t>
            </a:r>
            <a:r>
              <a:rPr lang="en-US" altLang="ko-KR" sz="1200" dirty="0" smtClean="0"/>
              <a:t>(Slip ratio 0.2)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354812" y="6933082"/>
            <a:ext cx="3760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14 </a:t>
            </a:r>
            <a:r>
              <a:rPr lang="en-US" altLang="ko-KR" sz="1200" dirty="0"/>
              <a:t>Spur </a:t>
            </a:r>
            <a:r>
              <a:rPr lang="en-US" altLang="ko-KR" sz="1200" dirty="0" err="1"/>
              <a:t>wheel의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수직</a:t>
            </a:r>
            <a:r>
              <a:rPr lang="en-US" altLang="ko-KR" sz="1200" dirty="0" err="1" smtClean="0"/>
              <a:t>방향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힘 </a:t>
            </a:r>
            <a:r>
              <a:rPr lang="en-US" altLang="ko-KR" sz="1200" dirty="0" smtClean="0"/>
              <a:t>(Slip ratio 0.2)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354812" y="4068663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12 Spur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0.0)</a:t>
            </a:r>
            <a:endParaRPr lang="ko-KR" altLang="en-US" sz="1200" dirty="0"/>
          </a:p>
        </p:txBody>
      </p:sp>
      <p:grpSp>
        <p:nvGrpSpPr>
          <p:cNvPr id="17" name="그룹 16"/>
          <p:cNvGrpSpPr/>
          <p:nvPr/>
        </p:nvGrpSpPr>
        <p:grpSpPr>
          <a:xfrm>
            <a:off x="7722964" y="782523"/>
            <a:ext cx="2906518" cy="826791"/>
            <a:chOff x="4554612" y="858953"/>
            <a:chExt cx="4972384" cy="160504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4612" y="858953"/>
              <a:ext cx="3128071" cy="1605040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36636" y="1675234"/>
              <a:ext cx="3390360" cy="50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6 </a:t>
              </a:r>
              <a:r>
                <a:rPr lang="ko-KR" altLang="en-US" sz="1100" dirty="0" smtClean="0"/>
                <a:t>분력계 센서의 </a:t>
              </a:r>
              <a:r>
                <a:rPr lang="ko-KR" altLang="en-US" sz="1100" dirty="0" err="1" smtClean="0"/>
                <a:t>좌표계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58245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21"/>
          <p:cNvGrpSpPr/>
          <p:nvPr/>
        </p:nvGrpSpPr>
        <p:grpSpPr>
          <a:xfrm rot="16200000" flipH="1">
            <a:off x="462202" y="959705"/>
            <a:ext cx="290624" cy="457590"/>
            <a:chOff x="4000496" y="4357694"/>
            <a:chExt cx="1243021" cy="613764"/>
          </a:xfrm>
        </p:grpSpPr>
        <p:sp>
          <p:nvSpPr>
            <p:cNvPr id="12" name="이등변 삼각형 25"/>
            <p:cNvSpPr/>
            <p:nvPr/>
          </p:nvSpPr>
          <p:spPr>
            <a:xfrm flipV="1">
              <a:off x="4000496" y="4357694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26"/>
            <p:cNvSpPr/>
            <p:nvPr/>
          </p:nvSpPr>
          <p:spPr>
            <a:xfrm flipV="1">
              <a:off x="4000496" y="4568099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>
                    <a:alpha val="44000"/>
                  </a:srgbClr>
                </a:gs>
                <a:gs pos="100000">
                  <a:srgbClr val="0070C0">
                    <a:alpha val="46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pic>
        <p:nvPicPr>
          <p:cNvPr id="2052" name="_x750276336" descr="EMB000049a0468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552034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750276192" descr="EMB000049a0468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14" y="1548383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750277200" descr="EMB000049a04686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472435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750276984" descr="EMB000049a0468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934" y="4489396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7722964" y="782523"/>
            <a:ext cx="2906518" cy="826791"/>
            <a:chOff x="4554612" y="858953"/>
            <a:chExt cx="4972384" cy="1605040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4612" y="858953"/>
              <a:ext cx="3128071" cy="160504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36636" y="1675234"/>
              <a:ext cx="3390360" cy="50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6 </a:t>
              </a:r>
              <a:r>
                <a:rPr lang="ko-KR" altLang="en-US" sz="1100" dirty="0" smtClean="0"/>
                <a:t>분력계 센서의 </a:t>
              </a:r>
              <a:r>
                <a:rPr lang="ko-KR" altLang="en-US" sz="1100" dirty="0" err="1" smtClean="0"/>
                <a:t>좌표계</a:t>
              </a:r>
              <a:endParaRPr lang="ko-KR" altLang="en-US" sz="11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1314252" y="4001182"/>
            <a:ext cx="4334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15 Spur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힘 (Slip ratio 0.4)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327835" y="6933082"/>
            <a:ext cx="36749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17 </a:t>
            </a:r>
            <a:r>
              <a:rPr lang="en-US" altLang="ko-KR" sz="1200" dirty="0"/>
              <a:t>Spur </a:t>
            </a:r>
            <a:r>
              <a:rPr lang="en-US" altLang="ko-KR" sz="1200" dirty="0" err="1"/>
              <a:t>wheel의</a:t>
            </a:r>
            <a:r>
              <a:rPr lang="en-US" altLang="ko-KR" sz="1200" dirty="0"/>
              <a:t> </a:t>
            </a:r>
            <a:r>
              <a:rPr lang="en-US" altLang="ko-KR" sz="1200" dirty="0" err="1"/>
              <a:t>진행방향</a:t>
            </a:r>
            <a:r>
              <a:rPr lang="en-US" altLang="ko-KR" sz="1200" dirty="0"/>
              <a:t> 힘 </a:t>
            </a:r>
            <a:r>
              <a:rPr lang="en-US" altLang="ko-KR" sz="1200" dirty="0" smtClean="0"/>
              <a:t>(Slip ratio 0.6)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6224379" y="6933082"/>
            <a:ext cx="3760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18 </a:t>
            </a:r>
            <a:r>
              <a:rPr lang="en-US" altLang="ko-KR" sz="1200" dirty="0"/>
              <a:t>Spur </a:t>
            </a:r>
            <a:r>
              <a:rPr lang="en-US" altLang="ko-KR" sz="1200" dirty="0" err="1"/>
              <a:t>wheel의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수직</a:t>
            </a:r>
            <a:r>
              <a:rPr lang="en-US" altLang="ko-KR" sz="1200" dirty="0" err="1" smtClean="0"/>
              <a:t>방향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힘 </a:t>
            </a:r>
            <a:r>
              <a:rPr lang="en-US" altLang="ko-KR" sz="1200" dirty="0" smtClean="0"/>
              <a:t>(Slip ratio 0.6)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6224379" y="4068663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16 Spur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0.4)</a:t>
            </a:r>
            <a:endParaRPr lang="ko-KR" altLang="en-US" sz="1200" dirty="0"/>
          </a:p>
        </p:txBody>
      </p:sp>
      <p:sp>
        <p:nvSpPr>
          <p:cNvPr id="20" name="TextBox 300"/>
          <p:cNvSpPr txBox="1"/>
          <p:nvPr/>
        </p:nvSpPr>
        <p:spPr>
          <a:xfrm>
            <a:off x="751198" y="900311"/>
            <a:ext cx="754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휠의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수직 및 진행방향 </a:t>
            </a:r>
            <a:r>
              <a:rPr lang="ko-KR" altLang="en-US" sz="24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힘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(spur type, </a:t>
            </a:r>
            <a:r>
              <a:rPr lang="ko-KR" altLang="en-US" sz="2000" dirty="0" err="1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슬립율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0.4 , 0.6)</a:t>
            </a:r>
            <a:endParaRPr lang="ko-KR" altLang="en-US" sz="2000" dirty="0" smtClean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12707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21"/>
          <p:cNvGrpSpPr/>
          <p:nvPr/>
        </p:nvGrpSpPr>
        <p:grpSpPr>
          <a:xfrm rot="16200000" flipH="1">
            <a:off x="462202" y="959705"/>
            <a:ext cx="290624" cy="457590"/>
            <a:chOff x="4000496" y="4357694"/>
            <a:chExt cx="1243021" cy="613764"/>
          </a:xfrm>
        </p:grpSpPr>
        <p:sp>
          <p:nvSpPr>
            <p:cNvPr id="12" name="이등변 삼각형 25"/>
            <p:cNvSpPr/>
            <p:nvPr/>
          </p:nvSpPr>
          <p:spPr>
            <a:xfrm flipV="1">
              <a:off x="4000496" y="4357694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26"/>
            <p:cNvSpPr/>
            <p:nvPr/>
          </p:nvSpPr>
          <p:spPr>
            <a:xfrm flipV="1">
              <a:off x="4000496" y="4568099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>
                    <a:alpha val="44000"/>
                  </a:srgbClr>
                </a:gs>
                <a:gs pos="100000">
                  <a:srgbClr val="0070C0">
                    <a:alpha val="46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70236" y="4006837"/>
            <a:ext cx="3685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19 Spur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힘  (Slip ratio 0.8)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170236" y="6830490"/>
            <a:ext cx="3685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21 Helical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힘 (Slip ratio 0.0)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5907176" y="6830490"/>
            <a:ext cx="397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22 Helical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0.0)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5922764" y="4002029"/>
            <a:ext cx="365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20 Spur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 (Slip ratio 0.8)</a:t>
            </a:r>
            <a:endParaRPr lang="ko-KR" altLang="en-US" sz="1200" dirty="0"/>
          </a:p>
        </p:txBody>
      </p:sp>
      <p:pic>
        <p:nvPicPr>
          <p:cNvPr id="3076" name="_x990364984" descr="EMB000049a04689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43" y="1609314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746997592" descr="EMB000049a0468a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59" y="1609314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_x988761440" descr="EMB000049a0468b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81" y="4411761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_x988761152" descr="EMB000049a0468c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59" y="4362565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06934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7722964" y="782523"/>
            <a:ext cx="2906518" cy="826791"/>
            <a:chOff x="4554612" y="858953"/>
            <a:chExt cx="4972384" cy="1605040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4612" y="858953"/>
              <a:ext cx="3128071" cy="160504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136636" y="1675234"/>
              <a:ext cx="3390360" cy="50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6 </a:t>
              </a:r>
              <a:r>
                <a:rPr lang="ko-KR" altLang="en-US" sz="1100" dirty="0" smtClean="0"/>
                <a:t>분력계 센서의 </a:t>
              </a:r>
              <a:r>
                <a:rPr lang="ko-KR" altLang="en-US" sz="1100" dirty="0" err="1" smtClean="0"/>
                <a:t>좌표계</a:t>
              </a:r>
              <a:endParaRPr lang="ko-KR" altLang="en-US" sz="1100" dirty="0"/>
            </a:p>
          </p:txBody>
        </p:sp>
      </p:grpSp>
      <p:sp>
        <p:nvSpPr>
          <p:cNvPr id="21" name="TextBox 300"/>
          <p:cNvSpPr txBox="1"/>
          <p:nvPr/>
        </p:nvSpPr>
        <p:spPr>
          <a:xfrm>
            <a:off x="751198" y="900311"/>
            <a:ext cx="754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휠의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수직 및 진행방향 힘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(spur </a:t>
            </a:r>
            <a:r>
              <a:rPr lang="ko-KR" altLang="en-US" sz="2000" dirty="0" err="1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슬립율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0.8 , helical 0.0 )</a:t>
            </a:r>
            <a:endParaRPr lang="ko-KR" altLang="en-US" sz="2000" dirty="0" smtClean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162338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21"/>
          <p:cNvGrpSpPr/>
          <p:nvPr/>
        </p:nvGrpSpPr>
        <p:grpSpPr>
          <a:xfrm rot="16200000" flipH="1">
            <a:off x="462202" y="959705"/>
            <a:ext cx="290624" cy="457590"/>
            <a:chOff x="4000496" y="4357694"/>
            <a:chExt cx="1243021" cy="613764"/>
          </a:xfrm>
        </p:grpSpPr>
        <p:sp>
          <p:nvSpPr>
            <p:cNvPr id="12" name="이등변 삼각형 25"/>
            <p:cNvSpPr/>
            <p:nvPr/>
          </p:nvSpPr>
          <p:spPr>
            <a:xfrm flipV="1">
              <a:off x="4000496" y="4357694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26"/>
            <p:cNvSpPr/>
            <p:nvPr/>
          </p:nvSpPr>
          <p:spPr>
            <a:xfrm flipV="1">
              <a:off x="4000496" y="4568099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>
                    <a:alpha val="44000"/>
                  </a:srgbClr>
                </a:gs>
                <a:gs pos="100000">
                  <a:srgbClr val="0070C0">
                    <a:alpha val="46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06934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0" name="_x990031544" descr="EMB000049a0468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5" y="1574093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990032480" descr="EMB000049a0468f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72" y="1548383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_x990031976" descr="EMB000049a0469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95" y="4314384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990033128" descr="EMB000049a04691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220" y="4304907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26220" y="4006837"/>
            <a:ext cx="3685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23 </a:t>
            </a:r>
            <a:r>
              <a:rPr lang="en-US" altLang="ko-KR" sz="1200" dirty="0"/>
              <a:t>Helical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힘  (Slip ratio 0.2)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1098228" y="6830490"/>
            <a:ext cx="36859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25 Helical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힘 (Slip ratio 0.4)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195208" y="6830490"/>
            <a:ext cx="39760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26 Helical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0.4)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6210796" y="4002029"/>
            <a:ext cx="36516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24 </a:t>
            </a:r>
            <a:r>
              <a:rPr lang="en-US" altLang="ko-KR" sz="1200" dirty="0"/>
              <a:t>Helical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 (Slip ratio 0.2)</a:t>
            </a:r>
            <a:endParaRPr lang="ko-KR" altLang="en-US" sz="1200" dirty="0"/>
          </a:p>
        </p:txBody>
      </p:sp>
      <p:grpSp>
        <p:nvGrpSpPr>
          <p:cNvPr id="27" name="그룹 26"/>
          <p:cNvGrpSpPr/>
          <p:nvPr/>
        </p:nvGrpSpPr>
        <p:grpSpPr>
          <a:xfrm>
            <a:off x="7722964" y="782523"/>
            <a:ext cx="2906518" cy="826791"/>
            <a:chOff x="4554612" y="858953"/>
            <a:chExt cx="4972384" cy="160504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4612" y="858953"/>
              <a:ext cx="3128071" cy="160504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136636" y="1675234"/>
              <a:ext cx="3390360" cy="50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6 </a:t>
              </a:r>
              <a:r>
                <a:rPr lang="ko-KR" altLang="en-US" sz="1100" dirty="0" smtClean="0"/>
                <a:t>분력계 센서의 </a:t>
              </a:r>
              <a:r>
                <a:rPr lang="ko-KR" altLang="en-US" sz="1100" dirty="0" err="1" smtClean="0"/>
                <a:t>좌표계</a:t>
              </a:r>
              <a:endParaRPr lang="ko-KR" altLang="en-US" sz="1100" dirty="0"/>
            </a:p>
          </p:txBody>
        </p:sp>
      </p:grpSp>
      <p:sp>
        <p:nvSpPr>
          <p:cNvPr id="23" name="TextBox 300"/>
          <p:cNvSpPr txBox="1"/>
          <p:nvPr/>
        </p:nvSpPr>
        <p:spPr>
          <a:xfrm>
            <a:off x="751198" y="900311"/>
            <a:ext cx="754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휠의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수직 및 진행방향 힘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(helical 0.2 , 0.4 )</a:t>
            </a:r>
            <a:endParaRPr lang="ko-KR" altLang="en-US" sz="2000" dirty="0" smtClean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031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21"/>
          <p:cNvGrpSpPr/>
          <p:nvPr/>
        </p:nvGrpSpPr>
        <p:grpSpPr>
          <a:xfrm rot="16200000" flipH="1">
            <a:off x="462202" y="959705"/>
            <a:ext cx="290624" cy="457590"/>
            <a:chOff x="4000496" y="4357694"/>
            <a:chExt cx="1243021" cy="613764"/>
          </a:xfrm>
        </p:grpSpPr>
        <p:sp>
          <p:nvSpPr>
            <p:cNvPr id="12" name="이등변 삼각형 25"/>
            <p:cNvSpPr/>
            <p:nvPr/>
          </p:nvSpPr>
          <p:spPr>
            <a:xfrm flipV="1">
              <a:off x="4000496" y="4357694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26"/>
            <p:cNvSpPr/>
            <p:nvPr/>
          </p:nvSpPr>
          <p:spPr>
            <a:xfrm flipV="1">
              <a:off x="4000496" y="4568099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>
                    <a:alpha val="44000"/>
                  </a:srgbClr>
                </a:gs>
                <a:gs pos="100000">
                  <a:srgbClr val="0070C0">
                    <a:alpha val="46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954212" y="4006837"/>
            <a:ext cx="35419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27 Helical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 (Slip ratio 0.6)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938624" y="6804967"/>
            <a:ext cx="39740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29 V type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진행방향 힘</a:t>
            </a:r>
            <a:r>
              <a:rPr lang="en-US" altLang="ko-KR" sz="1200" dirty="0" smtClean="0"/>
              <a:t> (Slip ratio 0.0)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195208" y="6830490"/>
            <a:ext cx="3775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30 V type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0.0)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195208" y="3935680"/>
            <a:ext cx="3904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28 Helical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0.6)</a:t>
            </a:r>
            <a:endParaRPr lang="ko-KR" altLang="en-US" sz="1200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06934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4" name="_x989776344" descr="EMB000049a0469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" y="1543583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_x989774904" descr="EMB000049a0469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830" y="1543583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_x989774760" descr="EMB000049a0469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830" y="4310802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1" name="_x989775696" descr="EMB000049a0469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64" y="4339055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8056806" y="782523"/>
            <a:ext cx="2906518" cy="826791"/>
            <a:chOff x="4554612" y="858953"/>
            <a:chExt cx="4972384" cy="1605040"/>
          </a:xfrm>
        </p:grpSpPr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4612" y="858953"/>
              <a:ext cx="3128071" cy="160504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6136636" y="1675234"/>
              <a:ext cx="3390360" cy="50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6 </a:t>
              </a:r>
              <a:r>
                <a:rPr lang="ko-KR" altLang="en-US" sz="1100" dirty="0" smtClean="0"/>
                <a:t>분력계 센서의 </a:t>
              </a:r>
              <a:r>
                <a:rPr lang="ko-KR" altLang="en-US" sz="1100" dirty="0" err="1" smtClean="0"/>
                <a:t>좌표계</a:t>
              </a:r>
              <a:endParaRPr lang="ko-KR" altLang="en-US" sz="1100" dirty="0"/>
            </a:p>
          </p:txBody>
        </p:sp>
      </p:grpSp>
      <p:sp>
        <p:nvSpPr>
          <p:cNvPr id="27" name="TextBox 300"/>
          <p:cNvSpPr txBox="1"/>
          <p:nvPr/>
        </p:nvSpPr>
        <p:spPr>
          <a:xfrm>
            <a:off x="751198" y="900311"/>
            <a:ext cx="754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휠의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수직 및 진행방향 힘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(helical </a:t>
            </a:r>
            <a:r>
              <a:rPr lang="ko-KR" altLang="en-US" sz="2000" dirty="0" err="1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슬립율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0.6 , V type 0.0 )</a:t>
            </a:r>
            <a:endParaRPr lang="ko-KR" altLang="en-US" sz="2000" dirty="0" smtClean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6343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21"/>
          <p:cNvGrpSpPr/>
          <p:nvPr/>
        </p:nvGrpSpPr>
        <p:grpSpPr>
          <a:xfrm rot="16200000" flipH="1">
            <a:off x="462202" y="959705"/>
            <a:ext cx="290624" cy="457590"/>
            <a:chOff x="4000496" y="4357694"/>
            <a:chExt cx="1243021" cy="613764"/>
          </a:xfrm>
        </p:grpSpPr>
        <p:sp>
          <p:nvSpPr>
            <p:cNvPr id="12" name="이등변 삼각형 25"/>
            <p:cNvSpPr/>
            <p:nvPr/>
          </p:nvSpPr>
          <p:spPr>
            <a:xfrm flipV="1">
              <a:off x="4000496" y="4357694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26"/>
            <p:cNvSpPr/>
            <p:nvPr/>
          </p:nvSpPr>
          <p:spPr>
            <a:xfrm flipV="1">
              <a:off x="4000496" y="4568099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>
                    <a:alpha val="44000"/>
                  </a:srgbClr>
                </a:gs>
                <a:gs pos="100000">
                  <a:srgbClr val="0070C0">
                    <a:alpha val="46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98228" y="4007688"/>
            <a:ext cx="3845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31 V type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힘 (Slip ratio 0.2)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170236" y="6830490"/>
            <a:ext cx="3845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33 V type wheel 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진행방햠</a:t>
            </a:r>
            <a:r>
              <a:rPr lang="ko-KR" altLang="en-US" sz="1200" dirty="0" smtClean="0"/>
              <a:t> 힘</a:t>
            </a:r>
            <a:r>
              <a:rPr lang="en-US" altLang="ko-KR" sz="1200" dirty="0" smtClean="0"/>
              <a:t> (Slip ratio 0.4)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195208" y="6830490"/>
            <a:ext cx="3760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34 V type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0.4)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123200" y="4002029"/>
            <a:ext cx="39040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32 V type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0.2)</a:t>
            </a:r>
            <a:endParaRPr lang="ko-KR" altLang="en-US" sz="1200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06934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8" name="_x743537072" descr="EMB000049a046a2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40" y="1477927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_x743537720" descr="EMB000049a046a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920" y="1494937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_x989775048" descr="EMB000049a046a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98" y="4339055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_x989776272" descr="EMB000049a046a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482" y="4336123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7722964" y="782523"/>
            <a:ext cx="2906518" cy="826791"/>
            <a:chOff x="4554612" y="858953"/>
            <a:chExt cx="4972384" cy="1605040"/>
          </a:xfrm>
        </p:grpSpPr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4612" y="858953"/>
              <a:ext cx="3128071" cy="160504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36636" y="1675234"/>
              <a:ext cx="3390360" cy="50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6 </a:t>
              </a:r>
              <a:r>
                <a:rPr lang="ko-KR" altLang="en-US" sz="1100" dirty="0" smtClean="0"/>
                <a:t>분력계 센서의 </a:t>
              </a:r>
              <a:r>
                <a:rPr lang="ko-KR" altLang="en-US" sz="1100" dirty="0" err="1" smtClean="0"/>
                <a:t>좌표계</a:t>
              </a:r>
              <a:endParaRPr lang="ko-KR" altLang="en-US" sz="1100" dirty="0"/>
            </a:p>
          </p:txBody>
        </p:sp>
      </p:grpSp>
      <p:sp>
        <p:nvSpPr>
          <p:cNvPr id="28" name="TextBox 300"/>
          <p:cNvSpPr txBox="1"/>
          <p:nvPr/>
        </p:nvSpPr>
        <p:spPr>
          <a:xfrm>
            <a:off x="751198" y="900311"/>
            <a:ext cx="754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휠의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수직 및 진행방향 힘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(v type </a:t>
            </a:r>
            <a:r>
              <a:rPr lang="ko-KR" altLang="en-US" sz="2000" dirty="0" err="1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슬립율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0.2 , 0.4)</a:t>
            </a:r>
            <a:endParaRPr lang="ko-KR" altLang="en-US" sz="2000" dirty="0" smtClean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362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21"/>
          <p:cNvGrpSpPr/>
          <p:nvPr/>
        </p:nvGrpSpPr>
        <p:grpSpPr>
          <a:xfrm rot="16200000" flipH="1">
            <a:off x="462202" y="959705"/>
            <a:ext cx="290624" cy="457590"/>
            <a:chOff x="4000496" y="4357694"/>
            <a:chExt cx="1243021" cy="613764"/>
          </a:xfrm>
        </p:grpSpPr>
        <p:sp>
          <p:nvSpPr>
            <p:cNvPr id="12" name="이등변 삼각형 25"/>
            <p:cNvSpPr/>
            <p:nvPr/>
          </p:nvSpPr>
          <p:spPr>
            <a:xfrm flipV="1">
              <a:off x="4000496" y="4357694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26"/>
            <p:cNvSpPr/>
            <p:nvPr/>
          </p:nvSpPr>
          <p:spPr>
            <a:xfrm flipV="1">
              <a:off x="4000496" y="4568099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>
                    <a:alpha val="44000"/>
                  </a:srgbClr>
                </a:gs>
                <a:gs pos="100000">
                  <a:srgbClr val="0070C0">
                    <a:alpha val="46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170236" y="4140671"/>
            <a:ext cx="3816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35 V type 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힘 (Slip ratio 0.6)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141046" y="6888008"/>
            <a:ext cx="38456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37 V type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진행방향</a:t>
            </a:r>
            <a:r>
              <a:rPr lang="en-US" altLang="ko-KR" sz="1200" dirty="0" smtClean="0"/>
              <a:t> 힘 (Slip ratio 0.8)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6066780" y="6888008"/>
            <a:ext cx="396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38 V type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0.8)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066780" y="4079696"/>
            <a:ext cx="37035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36 V type </a:t>
            </a:r>
            <a:r>
              <a:rPr lang="en-US" altLang="ko-KR" sz="1200" dirty="0" err="1" smtClean="0"/>
              <a:t>wheel의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힘 (Slip ratio 0.6)</a:t>
            </a:r>
            <a:endParaRPr lang="ko-KR" altLang="en-US" sz="1200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3782" y="649187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2" name="_x988426296" descr="EMB000049a046b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0" y="1640821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988424640" descr="EMB000049a046b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28" y="1572166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_x745941864" descr="EMB000049a046b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43" y="4438458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_x745941720" descr="EMB000049a046b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212" y="4458755"/>
            <a:ext cx="4320000" cy="24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그룹 19"/>
          <p:cNvGrpSpPr/>
          <p:nvPr/>
        </p:nvGrpSpPr>
        <p:grpSpPr>
          <a:xfrm>
            <a:off x="7722964" y="782523"/>
            <a:ext cx="2906518" cy="826791"/>
            <a:chOff x="4554612" y="858953"/>
            <a:chExt cx="4972384" cy="1605040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54612" y="858953"/>
              <a:ext cx="3128071" cy="1605040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6136636" y="1675234"/>
              <a:ext cx="3390360" cy="507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 smtClean="0"/>
                <a:t>6 </a:t>
              </a:r>
              <a:r>
                <a:rPr lang="ko-KR" altLang="en-US" sz="1100" dirty="0" smtClean="0"/>
                <a:t>분력계 센서의 </a:t>
              </a:r>
              <a:r>
                <a:rPr lang="ko-KR" altLang="en-US" sz="1100" dirty="0" err="1" smtClean="0"/>
                <a:t>좌표계</a:t>
              </a:r>
              <a:endParaRPr lang="ko-KR" altLang="en-US" sz="1100" dirty="0"/>
            </a:p>
          </p:txBody>
        </p:sp>
      </p:grpSp>
      <p:sp>
        <p:nvSpPr>
          <p:cNvPr id="27" name="TextBox 300"/>
          <p:cNvSpPr txBox="1"/>
          <p:nvPr/>
        </p:nvSpPr>
        <p:spPr>
          <a:xfrm>
            <a:off x="751198" y="900311"/>
            <a:ext cx="754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휠의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수직 및 진행방향 힘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(v type </a:t>
            </a:r>
            <a:r>
              <a:rPr lang="ko-KR" altLang="en-US" sz="2000" dirty="0" err="1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슬립율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0.6 , 0.8 )</a:t>
            </a:r>
            <a:endParaRPr lang="ko-KR" altLang="en-US" sz="2000" dirty="0" smtClean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8863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엑셀 파일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4</a:t>
            </a:fld>
            <a:endParaRPr lang="ko-KR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168704"/>
                  </p:ext>
                </p:extLst>
              </p:nvPr>
            </p:nvGraphicFramePr>
            <p:xfrm>
              <a:off x="378146" y="1798785"/>
              <a:ext cx="10153129" cy="1432560"/>
            </p:xfrm>
            <a:graphic>
              <a:graphicData uri="http://schemas.openxmlformats.org/drawingml/2006/table">
                <a:tbl>
                  <a:tblPr firstRow="1" bandRow="1">
                    <a:tableStyleId>{DDB9F75A-902A-4AE5-BB35-49271CD8FD30}</a:tableStyleId>
                  </a:tblPr>
                  <a:tblGrid>
                    <a:gridCol w="936106">
                      <a:extLst>
                        <a:ext uri="{9D8B030D-6E8A-4147-A177-3AD203B41FA5}">
                          <a16:colId xmlns:a16="http://schemas.microsoft.com/office/drawing/2014/main" val="3991614026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182251171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2479214011"/>
                        </a:ext>
                      </a:extLst>
                    </a:gridCol>
                    <a:gridCol w="1985362">
                      <a:extLst>
                        <a:ext uri="{9D8B030D-6E8A-4147-A177-3AD203B41FA5}">
                          <a16:colId xmlns:a16="http://schemas.microsoft.com/office/drawing/2014/main" val="1349882683"/>
                        </a:ext>
                      </a:extLst>
                    </a:gridCol>
                    <a:gridCol w="1450447">
                      <a:extLst>
                        <a:ext uri="{9D8B030D-6E8A-4147-A177-3AD203B41FA5}">
                          <a16:colId xmlns:a16="http://schemas.microsoft.com/office/drawing/2014/main" val="684372372"/>
                        </a:ext>
                      </a:extLst>
                    </a:gridCol>
                    <a:gridCol w="1604751">
                      <a:extLst>
                        <a:ext uri="{9D8B030D-6E8A-4147-A177-3AD203B41FA5}">
                          <a16:colId xmlns:a16="http://schemas.microsoft.com/office/drawing/2014/main" val="1182383313"/>
                        </a:ext>
                      </a:extLst>
                    </a:gridCol>
                    <a:gridCol w="1296143">
                      <a:extLst>
                        <a:ext uri="{9D8B030D-6E8A-4147-A177-3AD203B41FA5}">
                          <a16:colId xmlns:a16="http://schemas.microsoft.com/office/drawing/2014/main" val="2777106515"/>
                        </a:ext>
                      </a:extLst>
                    </a:gridCol>
                  </a:tblGrid>
                  <a:tr h="29746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이름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질량</a:t>
                          </a:r>
                          <a:endParaRPr lang="en-US" altLang="ko-KR" dirty="0" smtClean="0"/>
                        </a:p>
                        <a:p>
                          <a:pPr algn="ctr" latinLnBrk="1"/>
                          <a:r>
                            <a:rPr lang="en-US" altLang="ko-KR" dirty="0" smtClean="0"/>
                            <a:t>(kg)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관성모멘트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𝑘𝑔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altLang="ko-KR" dirty="0" smtClean="0"/>
                        </a:p>
                        <a:p>
                          <a:pPr algn="ctr" latinLnBrk="1"/>
                          <a:r>
                            <a:rPr lang="en-US" altLang="ko-KR" dirty="0" smtClean="0"/>
                            <a:t>(diagonal)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관성모멘트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𝑘𝑔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oMath>
                          </a14:m>
                          <a:endParaRPr lang="en-US" altLang="ko-KR" dirty="0" smtClean="0"/>
                        </a:p>
                        <a:p>
                          <a:pPr algn="ctr" latinLnBrk="1"/>
                          <a:r>
                            <a:rPr lang="en-US" altLang="ko-KR" dirty="0" smtClean="0"/>
                            <a:t>(non diagonal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위치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 smtClean="0"/>
                            <a:t>오일러</a:t>
                          </a:r>
                          <a:r>
                            <a:rPr lang="ko-KR" altLang="en-US" dirty="0" smtClean="0"/>
                            <a:t> </a:t>
                          </a:r>
                          <a:r>
                            <a:rPr lang="ko-KR" altLang="en-US" dirty="0" err="1" smtClean="0"/>
                            <a:t>파라미터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속도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676704"/>
                      </a:ext>
                    </a:extLst>
                  </a:tr>
                  <a:tr h="21289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Crank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7.7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0.163,</a:t>
                          </a:r>
                          <a:r>
                            <a:rPr lang="en-US" altLang="ko-KR" baseline="0" dirty="0" smtClean="0"/>
                            <a:t> 0.163, 0.0241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0.0, 1.0, 0.25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1, 0, 0, 0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5378886"/>
                      </a:ext>
                    </a:extLst>
                  </a:tr>
                  <a:tr h="21289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Rod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1.842, 7.355, 9.193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1.0,</a:t>
                          </a:r>
                          <a:r>
                            <a:rPr lang="en-US" altLang="ko-KR" baseline="0" dirty="0" smtClean="0"/>
                            <a:t> 0.5, 0.5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1, 0, 0, 0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963626"/>
                      </a:ext>
                    </a:extLst>
                  </a:tr>
                  <a:tr h="21289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Slider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4.11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0.0041,</a:t>
                          </a:r>
                          <a:r>
                            <a:rPr lang="en-US" altLang="ko-KR" baseline="0" dirty="0" smtClean="0"/>
                            <a:t> 0.0041, 0.0041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2.0, 0.0, 0.5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1, 0, 0, 0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63076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표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44168704"/>
                  </p:ext>
                </p:extLst>
              </p:nvPr>
            </p:nvGraphicFramePr>
            <p:xfrm>
              <a:off x="378146" y="1798785"/>
              <a:ext cx="10153129" cy="1432560"/>
            </p:xfrm>
            <a:graphic>
              <a:graphicData uri="http://schemas.openxmlformats.org/drawingml/2006/table">
                <a:tbl>
                  <a:tblPr firstRow="1" bandRow="1">
                    <a:tableStyleId>{DDB9F75A-902A-4AE5-BB35-49271CD8FD30}</a:tableStyleId>
                  </a:tblPr>
                  <a:tblGrid>
                    <a:gridCol w="936106">
                      <a:extLst>
                        <a:ext uri="{9D8B030D-6E8A-4147-A177-3AD203B41FA5}">
                          <a16:colId xmlns:a16="http://schemas.microsoft.com/office/drawing/2014/main" val="3991614026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182251171"/>
                        </a:ext>
                      </a:extLst>
                    </a:gridCol>
                    <a:gridCol w="2016224">
                      <a:extLst>
                        <a:ext uri="{9D8B030D-6E8A-4147-A177-3AD203B41FA5}">
                          <a16:colId xmlns:a16="http://schemas.microsoft.com/office/drawing/2014/main" val="2479214011"/>
                        </a:ext>
                      </a:extLst>
                    </a:gridCol>
                    <a:gridCol w="1985362">
                      <a:extLst>
                        <a:ext uri="{9D8B030D-6E8A-4147-A177-3AD203B41FA5}">
                          <a16:colId xmlns:a16="http://schemas.microsoft.com/office/drawing/2014/main" val="1349882683"/>
                        </a:ext>
                      </a:extLst>
                    </a:gridCol>
                    <a:gridCol w="1450447">
                      <a:extLst>
                        <a:ext uri="{9D8B030D-6E8A-4147-A177-3AD203B41FA5}">
                          <a16:colId xmlns:a16="http://schemas.microsoft.com/office/drawing/2014/main" val="684372372"/>
                        </a:ext>
                      </a:extLst>
                    </a:gridCol>
                    <a:gridCol w="1604751">
                      <a:extLst>
                        <a:ext uri="{9D8B030D-6E8A-4147-A177-3AD203B41FA5}">
                          <a16:colId xmlns:a16="http://schemas.microsoft.com/office/drawing/2014/main" val="1182383313"/>
                        </a:ext>
                      </a:extLst>
                    </a:gridCol>
                    <a:gridCol w="1296143">
                      <a:extLst>
                        <a:ext uri="{9D8B030D-6E8A-4147-A177-3AD203B41FA5}">
                          <a16:colId xmlns:a16="http://schemas.microsoft.com/office/drawing/2014/main" val="2777106515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이름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질량</a:t>
                          </a:r>
                          <a:endParaRPr lang="en-US" altLang="ko-KR" dirty="0" smtClean="0"/>
                        </a:p>
                        <a:p>
                          <a:pPr algn="ctr" latinLnBrk="1"/>
                          <a:r>
                            <a:rPr lang="en-US" altLang="ko-KR" dirty="0" smtClean="0"/>
                            <a:t>(kg)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89728" t="-3529" r="-314804" b="-18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92638" t="-3529" r="-219632" b="-18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위치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err="1" smtClean="0"/>
                            <a:t>오일러</a:t>
                          </a:r>
                          <a:r>
                            <a:rPr lang="ko-KR" altLang="en-US" dirty="0" smtClean="0"/>
                            <a:t> </a:t>
                          </a:r>
                          <a:r>
                            <a:rPr lang="ko-KR" altLang="en-US" dirty="0" err="1" smtClean="0"/>
                            <a:t>파라미터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속도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6767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Crank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7.7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0.163,</a:t>
                          </a:r>
                          <a:r>
                            <a:rPr lang="en-US" altLang="ko-KR" baseline="0" dirty="0" smtClean="0"/>
                            <a:t> 0.163, 0.0241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0.0, 1.0, 0.25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1, 0, 0, 0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53788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Rod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1.842, 7.355, 9.193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1.0,</a:t>
                          </a:r>
                          <a:r>
                            <a:rPr lang="en-US" altLang="ko-KR" baseline="0" dirty="0" smtClean="0"/>
                            <a:t> 0.5, 0.5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1, 0, 0, 0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9636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Slider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4.11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0.0041,</a:t>
                          </a:r>
                          <a:r>
                            <a:rPr lang="en-US" altLang="ko-KR" baseline="0" dirty="0" smtClean="0"/>
                            <a:t> 0.0041, 0.0041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2.0, 0.0, 0.5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1, 0, 0, 0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63076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378146" y="1438792"/>
            <a:ext cx="165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표 </a:t>
            </a:r>
            <a:r>
              <a:rPr lang="en-US" altLang="ko-KR" dirty="0" smtClean="0"/>
              <a:t>1 </a:t>
            </a:r>
            <a:r>
              <a:rPr lang="ko-KR" altLang="en-US" dirty="0" smtClean="0"/>
              <a:t>바디 정보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957298"/>
                  </p:ext>
                </p:extLst>
              </p:nvPr>
            </p:nvGraphicFramePr>
            <p:xfrm>
              <a:off x="378146" y="3743001"/>
              <a:ext cx="10153129" cy="1541145"/>
            </p:xfrm>
            <a:graphic>
              <a:graphicData uri="http://schemas.openxmlformats.org/drawingml/2006/table">
                <a:tbl>
                  <a:tblPr firstRow="1" bandRow="1">
                    <a:tableStyleId>{DDB9F75A-902A-4AE5-BB35-49271CD8FD30}</a:tableStyleId>
                  </a:tblPr>
                  <a:tblGrid>
                    <a:gridCol w="936106">
                      <a:extLst>
                        <a:ext uri="{9D8B030D-6E8A-4147-A177-3AD203B41FA5}">
                          <a16:colId xmlns:a16="http://schemas.microsoft.com/office/drawing/2014/main" val="3991614026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18225117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47921401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1349882683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68437237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182383313"/>
                        </a:ext>
                      </a:extLst>
                    </a:gridCol>
                    <a:gridCol w="1248138">
                      <a:extLst>
                        <a:ext uri="{9D8B030D-6E8A-4147-A177-3AD203B41FA5}">
                          <a16:colId xmlns:a16="http://schemas.microsoft.com/office/drawing/2014/main" val="2777106515"/>
                        </a:ext>
                      </a:extLst>
                    </a:gridCol>
                    <a:gridCol w="1248139">
                      <a:extLst>
                        <a:ext uri="{9D8B030D-6E8A-4147-A177-3AD203B41FA5}">
                          <a16:colId xmlns:a16="http://schemas.microsoft.com/office/drawing/2014/main" val="2954195119"/>
                        </a:ext>
                      </a:extLst>
                    </a:gridCol>
                    <a:gridCol w="1248138">
                      <a:extLst>
                        <a:ext uri="{9D8B030D-6E8A-4147-A177-3AD203B41FA5}">
                          <a16:colId xmlns:a16="http://schemas.microsoft.com/office/drawing/2014/main" val="775506698"/>
                        </a:ext>
                      </a:extLst>
                    </a:gridCol>
                  </a:tblGrid>
                  <a:tr h="11971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이름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번호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Base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ko-KR" altLang="en-US" baseline="0" dirty="0" smtClean="0"/>
                            <a:t>바디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Action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ko-KR" altLang="en-US" baseline="0" dirty="0" smtClean="0"/>
                            <a:t>바디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위치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81676704"/>
                      </a:ext>
                    </a:extLst>
                  </a:tr>
                  <a:tr h="11971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Rev_1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Ground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Crank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0.0,</a:t>
                          </a:r>
                          <a:r>
                            <a:rPr lang="en-US" altLang="ko-KR" baseline="0" dirty="0" smtClean="0"/>
                            <a:t> 1.0, 0.0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-1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5378886"/>
                      </a:ext>
                    </a:extLst>
                  </a:tr>
                  <a:tr h="11971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Sph_1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Crank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Rod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0.0, 1.0, 0.5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1, 0, 0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-1, 0, 0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963626"/>
                      </a:ext>
                    </a:extLst>
                  </a:tr>
                  <a:tr h="11971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Trans_1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Ground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Slider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2.0, 0.0,</a:t>
                          </a:r>
                          <a:r>
                            <a:rPr lang="en-US" altLang="ko-KR" baseline="0" dirty="0" smtClean="0"/>
                            <a:t>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-1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</a:t>
                          </a:r>
                          <a:r>
                            <a:rPr lang="en-US" altLang="ko-KR" baseline="0" dirty="0" smtClean="0"/>
                            <a:t>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6307609"/>
                      </a:ext>
                    </a:extLst>
                  </a:tr>
                  <a:tr h="11971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Univ_1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Rod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Slider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2.0, 0.0, 0.5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-1, 0, 0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1231886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표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5957298"/>
                  </p:ext>
                </p:extLst>
              </p:nvPr>
            </p:nvGraphicFramePr>
            <p:xfrm>
              <a:off x="378146" y="3743001"/>
              <a:ext cx="10153129" cy="1541145"/>
            </p:xfrm>
            <a:graphic>
              <a:graphicData uri="http://schemas.openxmlformats.org/drawingml/2006/table">
                <a:tbl>
                  <a:tblPr firstRow="1" bandRow="1">
                    <a:tableStyleId>{DDB9F75A-902A-4AE5-BB35-49271CD8FD30}</a:tableStyleId>
                  </a:tblPr>
                  <a:tblGrid>
                    <a:gridCol w="936106">
                      <a:extLst>
                        <a:ext uri="{9D8B030D-6E8A-4147-A177-3AD203B41FA5}">
                          <a16:colId xmlns:a16="http://schemas.microsoft.com/office/drawing/2014/main" val="3991614026"/>
                        </a:ext>
                      </a:extLst>
                    </a:gridCol>
                    <a:gridCol w="864096">
                      <a:extLst>
                        <a:ext uri="{9D8B030D-6E8A-4147-A177-3AD203B41FA5}">
                          <a16:colId xmlns:a16="http://schemas.microsoft.com/office/drawing/2014/main" val="318225117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2479214011"/>
                        </a:ext>
                      </a:extLst>
                    </a:gridCol>
                    <a:gridCol w="1152128">
                      <a:extLst>
                        <a:ext uri="{9D8B030D-6E8A-4147-A177-3AD203B41FA5}">
                          <a16:colId xmlns:a16="http://schemas.microsoft.com/office/drawing/2014/main" val="1349882683"/>
                        </a:ext>
                      </a:extLst>
                    </a:gridCol>
                    <a:gridCol w="1224136">
                      <a:extLst>
                        <a:ext uri="{9D8B030D-6E8A-4147-A177-3AD203B41FA5}">
                          <a16:colId xmlns:a16="http://schemas.microsoft.com/office/drawing/2014/main" val="684372372"/>
                        </a:ext>
                      </a:extLst>
                    </a:gridCol>
                    <a:gridCol w="1080120">
                      <a:extLst>
                        <a:ext uri="{9D8B030D-6E8A-4147-A177-3AD203B41FA5}">
                          <a16:colId xmlns:a16="http://schemas.microsoft.com/office/drawing/2014/main" val="1182383313"/>
                        </a:ext>
                      </a:extLst>
                    </a:gridCol>
                    <a:gridCol w="1248138">
                      <a:extLst>
                        <a:ext uri="{9D8B030D-6E8A-4147-A177-3AD203B41FA5}">
                          <a16:colId xmlns:a16="http://schemas.microsoft.com/office/drawing/2014/main" val="2777106515"/>
                        </a:ext>
                      </a:extLst>
                    </a:gridCol>
                    <a:gridCol w="1248139">
                      <a:extLst>
                        <a:ext uri="{9D8B030D-6E8A-4147-A177-3AD203B41FA5}">
                          <a16:colId xmlns:a16="http://schemas.microsoft.com/office/drawing/2014/main" val="2954195119"/>
                        </a:ext>
                      </a:extLst>
                    </a:gridCol>
                    <a:gridCol w="1248138">
                      <a:extLst>
                        <a:ext uri="{9D8B030D-6E8A-4147-A177-3AD203B41FA5}">
                          <a16:colId xmlns:a16="http://schemas.microsoft.com/office/drawing/2014/main" val="775506698"/>
                        </a:ext>
                      </a:extLst>
                    </a:gridCol>
                  </a:tblGrid>
                  <a:tr h="32194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이름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번호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Base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ko-KR" altLang="en-US" baseline="0" dirty="0" smtClean="0"/>
                            <a:t>바디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Action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ko-KR" altLang="en-US" baseline="0" dirty="0" smtClean="0"/>
                            <a:t>바디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dirty="0" smtClean="0"/>
                            <a:t>위치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92135" t="-3774" r="-346067" b="-3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16667" t="-3774" r="-201961" b="-3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613659" t="-3774" r="-100976" b="-396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13659" t="-3774" r="-976" b="-396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16767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Rev_1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Ground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Crank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0.0,</a:t>
                          </a:r>
                          <a:r>
                            <a:rPr lang="en-US" altLang="ko-KR" baseline="0" dirty="0" smtClean="0"/>
                            <a:t> 1.0, 0.0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-1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4537888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Sph_1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Crank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Rod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0.0, 1.0, 0.5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1, 0, 0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-1, 0, 0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196362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Trans_1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Ground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Slider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2.0, 0.0,</a:t>
                          </a:r>
                          <a:r>
                            <a:rPr lang="en-US" altLang="ko-KR" baseline="0" dirty="0" smtClean="0"/>
                            <a:t>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-1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</a:t>
                          </a:r>
                          <a:r>
                            <a:rPr lang="en-US" altLang="ko-KR" baseline="0" dirty="0" smtClean="0"/>
                            <a:t>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6307609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Univ_1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Rod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Slider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2.0, 0.0, 0.5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0, 0, 1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0, 1, 0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-1, 0, 0</a:t>
                          </a:r>
                          <a:endParaRPr lang="ko-KR" altLang="en-US" dirty="0" smtClean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1231886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378146" y="3383008"/>
            <a:ext cx="16561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 </a:t>
            </a:r>
            <a:r>
              <a:rPr lang="en-US" altLang="ko-KR" dirty="0" smtClean="0"/>
              <a:t>2 </a:t>
            </a:r>
            <a:r>
              <a:rPr lang="ko-KR" altLang="en-US" dirty="0" smtClean="0"/>
              <a:t>조인트 정보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60798" y="5451495"/>
            <a:ext cx="24656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표 </a:t>
            </a:r>
            <a:r>
              <a:rPr lang="en-US" altLang="ko-KR" dirty="0"/>
              <a:t>3</a:t>
            </a:r>
            <a:r>
              <a:rPr lang="en-US" altLang="ko-KR" dirty="0" smtClean="0"/>
              <a:t> </a:t>
            </a:r>
            <a:r>
              <a:rPr lang="ko-KR" altLang="en-US" dirty="0" smtClean="0"/>
              <a:t>스프링 </a:t>
            </a:r>
            <a:r>
              <a:rPr lang="ko-KR" altLang="en-US" dirty="0" err="1" smtClean="0"/>
              <a:t>댐퍼</a:t>
            </a:r>
            <a:r>
              <a:rPr lang="ko-KR" altLang="en-US" dirty="0" smtClean="0"/>
              <a:t> 힘 정보</a:t>
            </a:r>
            <a:endParaRPr lang="ko-KR" altLang="en-US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355932"/>
              </p:ext>
            </p:extLst>
          </p:nvPr>
        </p:nvGraphicFramePr>
        <p:xfrm>
          <a:off x="378149" y="5763536"/>
          <a:ext cx="10153125" cy="609600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1128125">
                  <a:extLst>
                    <a:ext uri="{9D8B030D-6E8A-4147-A177-3AD203B41FA5}">
                      <a16:colId xmlns:a16="http://schemas.microsoft.com/office/drawing/2014/main" val="1026431329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3220133145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993373193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304276481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218980380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314030098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1748027396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366901947"/>
                    </a:ext>
                  </a:extLst>
                </a:gridCol>
                <a:gridCol w="1128125">
                  <a:extLst>
                    <a:ext uri="{9D8B030D-6E8A-4147-A177-3AD203B41FA5}">
                      <a16:colId xmlns:a16="http://schemas.microsoft.com/office/drawing/2014/main" val="2013011825"/>
                    </a:ext>
                  </a:extLst>
                </a:gridCol>
              </a:tblGrid>
              <a:tr h="1530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번호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Base </a:t>
                      </a:r>
                      <a:r>
                        <a:rPr lang="ko-KR" altLang="en-US" dirty="0" smtClean="0"/>
                        <a:t>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Action </a:t>
                      </a:r>
                      <a:r>
                        <a:rPr lang="ko-KR" altLang="en-US" dirty="0" smtClean="0"/>
                        <a:t>바디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Base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위치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Action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위치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스프링 계수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댐핑</a:t>
                      </a:r>
                      <a:r>
                        <a:rPr lang="ko-KR" altLang="en-US" dirty="0" smtClean="0"/>
                        <a:t> 계수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자유장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51822"/>
                  </a:ext>
                </a:extLst>
              </a:tr>
              <a:tr h="1530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tsda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Ground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Slider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0.0, 0.0, 0.5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2.0, 0.0, 0.5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2.0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666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085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그룹 21"/>
          <p:cNvGrpSpPr/>
          <p:nvPr/>
        </p:nvGrpSpPr>
        <p:grpSpPr>
          <a:xfrm rot="16200000" flipH="1">
            <a:off x="462202" y="959705"/>
            <a:ext cx="290624" cy="457590"/>
            <a:chOff x="4000496" y="4357694"/>
            <a:chExt cx="1243021" cy="613764"/>
          </a:xfrm>
        </p:grpSpPr>
        <p:sp>
          <p:nvSpPr>
            <p:cNvPr id="12" name="이등변 삼각형 25"/>
            <p:cNvSpPr/>
            <p:nvPr/>
          </p:nvSpPr>
          <p:spPr>
            <a:xfrm flipV="1">
              <a:off x="4000496" y="4357694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13" name="이등변 삼각형 26"/>
            <p:cNvSpPr/>
            <p:nvPr/>
          </p:nvSpPr>
          <p:spPr>
            <a:xfrm flipV="1">
              <a:off x="4000496" y="4568099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>
                    <a:alpha val="44000"/>
                  </a:srgbClr>
                </a:gs>
                <a:gs pos="100000">
                  <a:srgbClr val="0070C0">
                    <a:alpha val="46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06934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187"/>
          <p:cNvSpPr txBox="1"/>
          <p:nvPr/>
        </p:nvSpPr>
        <p:spPr>
          <a:xfrm>
            <a:off x="529081" y="1432791"/>
            <a:ext cx="7769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 smtClean="0">
                <a:latin typeface="+mn-ea"/>
              </a:rPr>
              <a:t>고속카메라를 이용한 </a:t>
            </a:r>
            <a:r>
              <a:rPr lang="ko-KR" altLang="en-US" spc="-100" dirty="0" err="1" smtClean="0">
                <a:latin typeface="+mn-ea"/>
              </a:rPr>
              <a:t>강체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휠의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침하량</a:t>
            </a:r>
            <a:r>
              <a:rPr lang="ko-KR" altLang="en-US" spc="-100" dirty="0" smtClean="0">
                <a:latin typeface="+mn-ea"/>
              </a:rPr>
              <a:t> 및 진행 방향 위치 측정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27" name="Rectangle 49"/>
          <p:cNvSpPr/>
          <p:nvPr/>
        </p:nvSpPr>
        <p:spPr>
          <a:xfrm>
            <a:off x="838393" y="1806864"/>
            <a:ext cx="5450531" cy="1061829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smtClean="0">
                <a:latin typeface="+mn-ea"/>
              </a:rPr>
              <a:t>Helical, v type wheel</a:t>
            </a:r>
            <a:r>
              <a:rPr lang="ko-KR" altLang="en-US" spc="-100" dirty="0" smtClean="0">
                <a:latin typeface="+mn-ea"/>
              </a:rPr>
              <a:t>의 </a:t>
            </a:r>
            <a:r>
              <a:rPr lang="ko-KR" altLang="en-US" spc="-100" dirty="0" err="1" smtClean="0">
                <a:latin typeface="+mn-ea"/>
              </a:rPr>
              <a:t>슬립률에</a:t>
            </a:r>
            <a:r>
              <a:rPr lang="ko-KR" altLang="en-US" spc="-100" dirty="0" smtClean="0">
                <a:latin typeface="+mn-ea"/>
              </a:rPr>
              <a:t> 따른 </a:t>
            </a:r>
            <a:r>
              <a:rPr lang="ko-KR" altLang="en-US" spc="-100" dirty="0" err="1" smtClean="0">
                <a:latin typeface="+mn-ea"/>
              </a:rPr>
              <a:t>침하량</a:t>
            </a:r>
            <a:r>
              <a:rPr lang="ko-KR" altLang="en-US" spc="-100" dirty="0" smtClean="0">
                <a:latin typeface="+mn-ea"/>
              </a:rPr>
              <a:t> 및 진행 방향 위치 측정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전반적으로 </a:t>
            </a:r>
            <a:r>
              <a:rPr lang="ko-KR" altLang="en-US" spc="-100" dirty="0" err="1" smtClean="0">
                <a:latin typeface="+mn-ea"/>
              </a:rPr>
              <a:t>슬립률이</a:t>
            </a:r>
            <a:r>
              <a:rPr lang="ko-KR" altLang="en-US" spc="-100" dirty="0" smtClean="0">
                <a:latin typeface="+mn-ea"/>
              </a:rPr>
              <a:t> 커질수록 </a:t>
            </a:r>
            <a:r>
              <a:rPr lang="ko-KR" altLang="en-US" spc="-100" dirty="0" err="1" smtClean="0">
                <a:latin typeface="+mn-ea"/>
              </a:rPr>
              <a:t>침하량이</a:t>
            </a:r>
            <a:r>
              <a:rPr lang="ko-KR" altLang="en-US" spc="-100" dirty="0" smtClean="0">
                <a:latin typeface="+mn-ea"/>
              </a:rPr>
              <a:t> 커지는 것을 확인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>
                <a:latin typeface="+mn-ea"/>
              </a:rPr>
              <a:t>Helical </a:t>
            </a:r>
            <a:r>
              <a:rPr lang="en-US" altLang="ko-KR" spc="-100" dirty="0" smtClean="0">
                <a:latin typeface="+mn-ea"/>
              </a:rPr>
              <a:t>type</a:t>
            </a:r>
            <a:r>
              <a:rPr lang="ko-KR" altLang="en-US" spc="-100" dirty="0" smtClean="0">
                <a:latin typeface="+mn-ea"/>
              </a:rPr>
              <a:t>이 </a:t>
            </a:r>
            <a:r>
              <a:rPr lang="en-US" altLang="ko-KR" spc="-100" dirty="0">
                <a:latin typeface="+mn-ea"/>
              </a:rPr>
              <a:t>v type</a:t>
            </a:r>
            <a:r>
              <a:rPr lang="ko-KR" altLang="en-US" spc="-100" dirty="0" smtClean="0">
                <a:latin typeface="+mn-ea"/>
              </a:rPr>
              <a:t>보다 비교적 더 큰 침하가 발생함</a:t>
            </a:r>
            <a:endParaRPr lang="en-US" altLang="ko-KR" spc="-100" dirty="0">
              <a:latin typeface="+mn-ea"/>
            </a:endParaRPr>
          </a:p>
        </p:txBody>
      </p:sp>
      <p:pic>
        <p:nvPicPr>
          <p:cNvPr id="8193" name="_x530296336" descr="EMB000049a046b7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81" y="3614192"/>
            <a:ext cx="468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743538368" descr="EMB000049a046ba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650" y="3614192"/>
            <a:ext cx="4680000" cy="25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810807" y="6184090"/>
            <a:ext cx="4131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39 V type, helical type wheel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0.0)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5831286" y="6184090"/>
            <a:ext cx="4051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40 V type, helical type wheel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0.2)</a:t>
            </a:r>
            <a:endParaRPr lang="ko-KR" altLang="en-US" sz="1200" dirty="0"/>
          </a:p>
        </p:txBody>
      </p:sp>
      <p:sp>
        <p:nvSpPr>
          <p:cNvPr id="21" name="TextBox 300"/>
          <p:cNvSpPr txBox="1"/>
          <p:nvPr/>
        </p:nvSpPr>
        <p:spPr>
          <a:xfrm>
            <a:off x="751198" y="900311"/>
            <a:ext cx="754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휠의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침하량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(</a:t>
            </a:r>
            <a:r>
              <a:rPr lang="ko-KR" altLang="en-US" sz="2000" dirty="0" err="1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슬립율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0.0 , 0.2 )</a:t>
            </a:r>
            <a:endParaRPr lang="ko-KR" altLang="en-US" sz="2000" dirty="0" smtClean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46105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0" y="0"/>
            <a:ext cx="106934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52400" y="152400"/>
            <a:ext cx="4680000" cy="23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3978548" y="6844806"/>
            <a:ext cx="4051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24 V type wheel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0.8)</a:t>
            </a:r>
            <a:endParaRPr lang="ko-KR" altLang="en-US" sz="1200" dirty="0"/>
          </a:p>
        </p:txBody>
      </p:sp>
      <p:pic>
        <p:nvPicPr>
          <p:cNvPr id="9219" name="_x756084568" descr="EMB000049a046c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59" y="1774365"/>
            <a:ext cx="468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_x755068360" descr="EMB000049a046c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945" y="1802656"/>
            <a:ext cx="468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_x755067856" descr="EMB000049a046c7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45" y="4489237"/>
            <a:ext cx="4680000" cy="23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52400" y="1524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01968" y="4114364"/>
            <a:ext cx="4051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24 V type, helical type wheel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0.4)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338728" y="4114365"/>
            <a:ext cx="40519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24 V type, helical type wheel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0.6)</a:t>
            </a:r>
            <a:endParaRPr lang="ko-KR" altLang="en-US" sz="1200" dirty="0"/>
          </a:p>
        </p:txBody>
      </p:sp>
      <p:grpSp>
        <p:nvGrpSpPr>
          <p:cNvPr id="23" name="그룹 21"/>
          <p:cNvGrpSpPr/>
          <p:nvPr/>
        </p:nvGrpSpPr>
        <p:grpSpPr>
          <a:xfrm rot="16200000" flipH="1">
            <a:off x="462202" y="959705"/>
            <a:ext cx="290624" cy="457590"/>
            <a:chOff x="4000496" y="4357694"/>
            <a:chExt cx="1243021" cy="613764"/>
          </a:xfrm>
        </p:grpSpPr>
        <p:sp>
          <p:nvSpPr>
            <p:cNvPr id="24" name="이등변 삼각형 25"/>
            <p:cNvSpPr/>
            <p:nvPr/>
          </p:nvSpPr>
          <p:spPr>
            <a:xfrm flipV="1">
              <a:off x="4000496" y="4357694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/>
                </a:gs>
                <a:gs pos="100000">
                  <a:srgbClr val="0070C0"/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  <p:sp>
          <p:nvSpPr>
            <p:cNvPr id="27" name="이등변 삼각형 26"/>
            <p:cNvSpPr/>
            <p:nvPr/>
          </p:nvSpPr>
          <p:spPr>
            <a:xfrm flipV="1">
              <a:off x="4000496" y="4568099"/>
              <a:ext cx="1243021" cy="403359"/>
            </a:xfrm>
            <a:prstGeom prst="triangle">
              <a:avLst/>
            </a:prstGeom>
            <a:gradFill>
              <a:gsLst>
                <a:gs pos="0">
                  <a:srgbClr val="7030A0">
                    <a:alpha val="44000"/>
                  </a:srgbClr>
                </a:gs>
                <a:gs pos="100000">
                  <a:srgbClr val="0070C0">
                    <a:alpha val="46000"/>
                  </a:srgbClr>
                </a:gs>
              </a:gsLst>
              <a:lin ang="108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1600">
                <a:solidFill>
                  <a:prstClr val="white"/>
                </a:solidFill>
              </a:endParaRPr>
            </a:p>
          </p:txBody>
        </p:sp>
      </p:grpSp>
      <p:sp>
        <p:nvSpPr>
          <p:cNvPr id="28" name="TextBox 300"/>
          <p:cNvSpPr txBox="1"/>
          <p:nvPr/>
        </p:nvSpPr>
        <p:spPr>
          <a:xfrm>
            <a:off x="751198" y="900311"/>
            <a:ext cx="754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휠의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</a:t>
            </a:r>
            <a:r>
              <a:rPr lang="ko-KR" altLang="en-US" sz="2400" spc="-300" dirty="0" err="1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침하량</a:t>
            </a:r>
            <a:r>
              <a:rPr lang="ko-KR" altLang="en-US" sz="2400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( </a:t>
            </a:r>
            <a:r>
              <a:rPr lang="ko-KR" altLang="en-US" sz="2000" dirty="0" err="1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슬립율</a:t>
            </a:r>
            <a:r>
              <a:rPr lang="ko-KR" altLang="en-US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 </a:t>
            </a:r>
            <a:r>
              <a:rPr lang="en-US" altLang="ko-KR" sz="2000" dirty="0" smtClean="0">
                <a:solidFill>
                  <a:srgbClr val="FF0000"/>
                </a:solidFill>
                <a:latin typeface="+mj-ea"/>
                <a:ea typeface="+mj-ea"/>
                <a:cs typeface="Arial" pitchFamily="34" charset="0"/>
              </a:rPr>
              <a:t>0.4 , 0.6 , 0.8 )</a:t>
            </a:r>
            <a:endParaRPr lang="ko-KR" altLang="en-US" sz="2000" dirty="0" smtClean="0">
              <a:solidFill>
                <a:srgbClr val="FF0000"/>
              </a:solidFill>
              <a:latin typeface="+mj-ea"/>
              <a:ea typeface="+mj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2374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+mj-ea"/>
                  <a:ea typeface="+mj-ea"/>
                  <a:cs typeface="Arial" pitchFamily="34" charset="0"/>
                </a:rPr>
                <a:t>휠과</a:t>
              </a:r>
              <a:r>
                <a:rPr lang="ko-KR" altLang="en-US" sz="2400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+mj-ea"/>
                  <a:ea typeface="+mj-ea"/>
                  <a:cs typeface="Arial" pitchFamily="34" charset="0"/>
                </a:rPr>
                <a:t> 입자의 접촉 해석 기법 개발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443372" y="3898160"/>
            <a:ext cx="2017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41 </a:t>
            </a:r>
            <a:r>
              <a:rPr lang="ko-KR" altLang="en-US" sz="1200" dirty="0" smtClean="0"/>
              <a:t>삼각형 형상 정의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1311203" y="6857230"/>
            <a:ext cx="27053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43 CATIA</a:t>
            </a:r>
            <a:r>
              <a:rPr lang="ko-KR" altLang="en-US" sz="1200" dirty="0" smtClean="0"/>
              <a:t>의 타이어 형상</a:t>
            </a:r>
            <a:endParaRPr lang="ko-KR" altLang="en-US" sz="1200" dirty="0"/>
          </a:p>
        </p:txBody>
      </p:sp>
      <p:sp>
        <p:nvSpPr>
          <p:cNvPr id="17" name="TextBox 187"/>
          <p:cNvSpPr txBox="1"/>
          <p:nvPr/>
        </p:nvSpPr>
        <p:spPr>
          <a:xfrm>
            <a:off x="529081" y="1432791"/>
            <a:ext cx="634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 smtClean="0">
                <a:latin typeface="+mn-ea"/>
              </a:rPr>
              <a:t>입자와 </a:t>
            </a:r>
            <a:r>
              <a:rPr lang="en-US" altLang="ko-KR" spc="-100" dirty="0" smtClean="0">
                <a:latin typeface="+mn-ea"/>
              </a:rPr>
              <a:t>–</a:t>
            </a:r>
            <a:r>
              <a:rPr lang="ko-KR" altLang="en-US" spc="-100" dirty="0" err="1" smtClean="0">
                <a:latin typeface="+mn-ea"/>
              </a:rPr>
              <a:t>삼각형상</a:t>
            </a:r>
            <a:r>
              <a:rPr lang="ko-KR" altLang="en-US" spc="-100" dirty="0" smtClean="0">
                <a:latin typeface="+mn-ea"/>
              </a:rPr>
              <a:t> 접촉 판별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15769" y="3252495"/>
                <a:ext cx="1542164" cy="404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ko-KR" alt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ko-KR" altLang="en-US" sz="18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𝑃𝑅</m:t>
                          </m:r>
                        </m:e>
                      </m:acc>
                      <m:r>
                        <a:rPr lang="en-US" altLang="ko-K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𝑄𝑅</m:t>
                          </m:r>
                        </m:e>
                      </m:acc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5769" y="3252495"/>
                <a:ext cx="1542164" cy="404791"/>
              </a:xfrm>
              <a:prstGeom prst="rect">
                <a:avLst/>
              </a:prstGeom>
              <a:blipFill>
                <a:blip r:embed="rId4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5" name="_x158557456" descr="EMB0000455825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633" y="4845572"/>
            <a:ext cx="1872774" cy="185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669284" y="199925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7" name="_x158556976" descr="EMB0000455825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274" y="4818978"/>
            <a:ext cx="1840960" cy="1885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6098028" y="6857230"/>
            <a:ext cx="3353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44 </a:t>
            </a:r>
            <a:r>
              <a:rPr lang="ko-KR" altLang="en-US" sz="1200" dirty="0" smtClean="0"/>
              <a:t>개발 프로그램의 타이어 </a:t>
            </a:r>
            <a:r>
              <a:rPr lang="en-US" altLang="ko-KR" sz="1200" dirty="0" smtClean="0"/>
              <a:t>3D</a:t>
            </a:r>
            <a:r>
              <a:rPr lang="ko-KR" altLang="en-US" sz="1200" dirty="0" smtClean="0"/>
              <a:t>형상</a:t>
            </a:r>
            <a:endParaRPr lang="ko-KR" altLang="en-US" sz="1200" dirty="0"/>
          </a:p>
        </p:txBody>
      </p:sp>
      <p:sp>
        <p:nvSpPr>
          <p:cNvPr id="26" name="아래쪽 화살표 25"/>
          <p:cNvSpPr/>
          <p:nvPr/>
        </p:nvSpPr>
        <p:spPr>
          <a:xfrm rot="16200000">
            <a:off x="4837823" y="5607258"/>
            <a:ext cx="750880" cy="492410"/>
          </a:xfrm>
          <a:prstGeom prst="downArrow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Rectangle 49"/>
          <p:cNvSpPr/>
          <p:nvPr/>
        </p:nvSpPr>
        <p:spPr>
          <a:xfrm>
            <a:off x="666180" y="4391497"/>
            <a:ext cx="6131807" cy="37388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smtClean="0">
                <a:latin typeface="+mn-ea"/>
              </a:rPr>
              <a:t>3D </a:t>
            </a:r>
            <a:r>
              <a:rPr lang="ko-KR" altLang="en-US" spc="-100" dirty="0" smtClean="0">
                <a:latin typeface="+mn-ea"/>
              </a:rPr>
              <a:t>형상을 </a:t>
            </a:r>
            <a:r>
              <a:rPr lang="en-US" altLang="ko-KR" spc="-100" dirty="0" smtClean="0">
                <a:latin typeface="+mn-ea"/>
              </a:rPr>
              <a:t>STL </a:t>
            </a:r>
            <a:r>
              <a:rPr lang="ko-KR" altLang="en-US" spc="-100" dirty="0" smtClean="0">
                <a:latin typeface="+mn-ea"/>
              </a:rPr>
              <a:t>파일로 변환하면 </a:t>
            </a:r>
            <a:r>
              <a:rPr lang="ko-KR" altLang="en-US" spc="-100" dirty="0" err="1" smtClean="0">
                <a:latin typeface="+mn-ea"/>
              </a:rPr>
              <a:t>삼각요소로</a:t>
            </a:r>
            <a:r>
              <a:rPr lang="ko-KR" altLang="en-US" spc="-100" dirty="0" smtClean="0">
                <a:latin typeface="+mn-ea"/>
              </a:rPr>
              <a:t> 분할된 형상 정보를 얻을 수 있음</a:t>
            </a:r>
            <a:endParaRPr lang="en-US" altLang="ko-KR" spc="-1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449670" y="2135330"/>
                <a:ext cx="1256626" cy="31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𝑃𝑄</m:t>
                          </m:r>
                        </m:e>
                      </m:acc>
                      <m:r>
                        <a:rPr lang="en-US" sz="18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𝑄</m:t>
                          </m:r>
                        </m:e>
                      </m:acc>
                      <m:r>
                        <a:rPr lang="en-US" sz="1800" b="0" i="1" smtClean="0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9670" y="2135330"/>
                <a:ext cx="1256626" cy="312458"/>
              </a:xfrm>
              <a:prstGeom prst="rect">
                <a:avLst/>
              </a:prstGeom>
              <a:blipFill>
                <a:blip r:embed="rId7"/>
                <a:stretch>
                  <a:fillRect l="-5340" r="-3398" b="-2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458538" y="2566315"/>
                <a:ext cx="1256626" cy="312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𝑃𝑅</m:t>
                          </m:r>
                        </m:e>
                      </m:acc>
                      <m:r>
                        <a:rPr lang="en-US" sz="1800" b="0" i="1" smtClean="0">
                          <a:latin typeface="Cambria Math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𝑅</m:t>
                          </m:r>
                        </m:e>
                      </m:acc>
                      <m:r>
                        <a:rPr lang="en-US" sz="1800" b="0" i="1" smtClean="0">
                          <a:latin typeface="Cambria Math" charset="0"/>
                        </a:rPr>
                        <m:t>−</m:t>
                      </m:r>
                      <m:acc>
                        <m:accPr>
                          <m:chr m:val="⃗"/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𝑃</m:t>
                          </m:r>
                        </m:e>
                      </m:ac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538" y="2566315"/>
                <a:ext cx="1256626" cy="312458"/>
              </a:xfrm>
              <a:prstGeom prst="rect">
                <a:avLst/>
              </a:prstGeom>
              <a:blipFill>
                <a:blip r:embed="rId8"/>
                <a:stretch>
                  <a:fillRect l="-2899" r="-2415" b="-78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5659" y="1811383"/>
            <a:ext cx="2661015" cy="2013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1664" y="1534984"/>
            <a:ext cx="3467524" cy="258992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28393" y="4144829"/>
            <a:ext cx="2692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42 </a:t>
            </a:r>
            <a:r>
              <a:rPr lang="ko-KR" altLang="en-US" sz="1200" dirty="0" smtClean="0"/>
              <a:t>입자 위치에 따른 접촉 판별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674102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60404" y="4509022"/>
            <a:ext cx="2288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45 </a:t>
            </a:r>
            <a:r>
              <a:rPr lang="ko-KR" altLang="en-US" sz="1200" dirty="0" smtClean="0"/>
              <a:t>삼각형 요소 분할</a:t>
            </a:r>
            <a:endParaRPr lang="ko-KR" altLang="en-US" sz="1200" dirty="0"/>
          </a:p>
        </p:txBody>
      </p:sp>
      <p:sp>
        <p:nvSpPr>
          <p:cNvPr id="17" name="TextBox 187"/>
          <p:cNvSpPr txBox="1"/>
          <p:nvPr/>
        </p:nvSpPr>
        <p:spPr>
          <a:xfrm>
            <a:off x="529081" y="1432791"/>
            <a:ext cx="634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 smtClean="0">
                <a:latin typeface="+mn-ea"/>
              </a:rPr>
              <a:t>삼각 요소 개선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20" name="Rectangle 49"/>
          <p:cNvSpPr/>
          <p:nvPr/>
        </p:nvSpPr>
        <p:spPr>
          <a:xfrm>
            <a:off x="666180" y="1764407"/>
            <a:ext cx="8073044" cy="697050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smtClean="0">
                <a:latin typeface="+mn-ea"/>
              </a:rPr>
              <a:t>STL </a:t>
            </a:r>
            <a:r>
              <a:rPr lang="ko-KR" altLang="en-US" spc="-100" dirty="0" smtClean="0">
                <a:latin typeface="+mn-ea"/>
              </a:rPr>
              <a:t>파일에서 생성되는 </a:t>
            </a:r>
            <a:r>
              <a:rPr lang="ko-KR" altLang="en-US" spc="-100" dirty="0" err="1" smtClean="0">
                <a:latin typeface="+mn-ea"/>
              </a:rPr>
              <a:t>삼각요소의</a:t>
            </a:r>
            <a:r>
              <a:rPr lang="ko-KR" altLang="en-US" spc="-100" dirty="0" smtClean="0">
                <a:latin typeface="+mn-ea"/>
              </a:rPr>
              <a:t> 경우 크기가 커서 작은 입자와의 접촉 판별의 효율이 떨어짐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삼각형의 가장 긴 변을 결정 후 긴 변의 중심점과 포함되지 않는 점과 연결 하여 </a:t>
            </a:r>
            <a:r>
              <a:rPr lang="en-US" altLang="ko-KR" spc="-100" dirty="0" smtClean="0">
                <a:latin typeface="+mn-ea"/>
              </a:rPr>
              <a:t>2</a:t>
            </a:r>
            <a:r>
              <a:rPr lang="ko-KR" altLang="en-US" spc="-100" dirty="0" smtClean="0">
                <a:latin typeface="+mn-ea"/>
              </a:rPr>
              <a:t>개의 삼각형으로 분할 </a:t>
            </a:r>
            <a:endParaRPr lang="en-US" altLang="ko-KR" spc="-100" dirty="0" smtClean="0">
              <a:latin typeface="+mn-ea"/>
            </a:endParaRPr>
          </a:p>
        </p:txBody>
      </p:sp>
      <p:pic>
        <p:nvPicPr>
          <p:cNvPr id="4097" name="_x158557456" descr="EMB0000455825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0436" y="2628027"/>
            <a:ext cx="4200016" cy="1872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158557536" descr="EMB0000455825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68" y="4932759"/>
            <a:ext cx="2535238" cy="180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_x158556736" descr="EMB0000455825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820" y="4932759"/>
            <a:ext cx="2535238" cy="176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818308" y="6826750"/>
            <a:ext cx="2288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 46 </a:t>
            </a:r>
            <a:r>
              <a:rPr lang="ko-KR" altLang="en-US" sz="1200" dirty="0" smtClean="0"/>
              <a:t>개선 전 형상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7002884" y="6826750"/>
            <a:ext cx="2288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47 </a:t>
            </a:r>
            <a:r>
              <a:rPr lang="ko-KR" altLang="en-US" sz="1200" dirty="0" smtClean="0"/>
              <a:t>개선 후 형상</a:t>
            </a:r>
            <a:endParaRPr lang="ko-KR" altLang="en-US" sz="1200" dirty="0"/>
          </a:p>
        </p:txBody>
      </p:sp>
      <p:sp>
        <p:nvSpPr>
          <p:cNvPr id="30" name="아래쪽 화살표 29"/>
          <p:cNvSpPr/>
          <p:nvPr/>
        </p:nvSpPr>
        <p:spPr>
          <a:xfrm rot="16200000">
            <a:off x="4837045" y="5483622"/>
            <a:ext cx="750880" cy="739682"/>
          </a:xfrm>
          <a:prstGeom prst="downArrow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9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삼각요소의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개선 기법 개발</a:t>
              </a:r>
            </a:p>
          </p:txBody>
        </p:sp>
        <p:grpSp>
          <p:nvGrpSpPr>
            <p:cNvPr id="2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2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002745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휠 테스트 베드 시뮬레이션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TextBox 187"/>
          <p:cNvSpPr txBox="1"/>
          <p:nvPr/>
        </p:nvSpPr>
        <p:spPr>
          <a:xfrm>
            <a:off x="725611" y="1432791"/>
            <a:ext cx="634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 smtClean="0">
                <a:latin typeface="+mn-ea"/>
              </a:rPr>
              <a:t>해석 모델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20" name="Rectangle 49"/>
          <p:cNvSpPr/>
          <p:nvPr/>
        </p:nvSpPr>
        <p:spPr>
          <a:xfrm>
            <a:off x="825811" y="1764407"/>
            <a:ext cx="5205271" cy="138499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슬립률에</a:t>
            </a:r>
            <a:r>
              <a:rPr lang="ko-KR" altLang="en-US" spc="-100" dirty="0" smtClean="0">
                <a:latin typeface="+mn-ea"/>
              </a:rPr>
              <a:t> 따른 </a:t>
            </a:r>
            <a:r>
              <a:rPr lang="ko-KR" altLang="en-US" spc="-100" dirty="0" err="1" smtClean="0">
                <a:latin typeface="+mn-ea"/>
              </a:rPr>
              <a:t>강체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휠의</a:t>
            </a:r>
            <a:r>
              <a:rPr lang="ko-KR" altLang="en-US" spc="-100" dirty="0" smtClean="0">
                <a:latin typeface="+mn-ea"/>
              </a:rPr>
              <a:t> 주행이 가능하도록 테스트 베드 모델링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smtClean="0">
                <a:latin typeface="+mn-ea"/>
              </a:rPr>
              <a:t>Driving </a:t>
            </a:r>
            <a:r>
              <a:rPr lang="ko-KR" altLang="en-US" spc="-100" dirty="0" smtClean="0">
                <a:latin typeface="+mn-ea"/>
              </a:rPr>
              <a:t>구속 조건으로 일정한 진행방향 및 </a:t>
            </a:r>
            <a:r>
              <a:rPr lang="ko-KR" altLang="en-US" spc="-100" dirty="0" err="1" smtClean="0">
                <a:latin typeface="+mn-ea"/>
              </a:rPr>
              <a:t>휠의</a:t>
            </a:r>
            <a:r>
              <a:rPr lang="ko-KR" altLang="en-US" spc="-100" dirty="0" smtClean="0">
                <a:latin typeface="+mn-ea"/>
              </a:rPr>
              <a:t> 회전 속도 적용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휠의</a:t>
            </a:r>
            <a:r>
              <a:rPr lang="ko-KR" altLang="en-US" spc="-100" dirty="0" smtClean="0">
                <a:latin typeface="+mn-ea"/>
              </a:rPr>
              <a:t> 반경은 </a:t>
            </a:r>
            <a:r>
              <a:rPr lang="en-US" altLang="ko-KR" spc="-100" dirty="0" smtClean="0">
                <a:latin typeface="+mn-ea"/>
              </a:rPr>
              <a:t>100(mm), </a:t>
            </a:r>
            <a:r>
              <a:rPr lang="ko-KR" altLang="en-US" spc="-100" dirty="0" smtClean="0">
                <a:latin typeface="+mn-ea"/>
              </a:rPr>
              <a:t>알루미늄 </a:t>
            </a:r>
            <a:r>
              <a:rPr lang="ko-KR" altLang="en-US" spc="-100" dirty="0" err="1" smtClean="0">
                <a:latin typeface="+mn-ea"/>
              </a:rPr>
              <a:t>물성치</a:t>
            </a:r>
            <a:r>
              <a:rPr lang="ko-KR" altLang="en-US" spc="-100" dirty="0" smtClean="0">
                <a:latin typeface="+mn-ea"/>
              </a:rPr>
              <a:t> 사용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점착력을</a:t>
            </a:r>
            <a:r>
              <a:rPr lang="ko-KR" altLang="en-US" spc="-100" dirty="0" smtClean="0">
                <a:latin typeface="+mn-ea"/>
              </a:rPr>
              <a:t> 이용하여 모래 입자간의 응집력 고려</a:t>
            </a:r>
            <a:endParaRPr lang="en-US" altLang="ko-KR" spc="-100" dirty="0" smtClean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804" y="1741134"/>
            <a:ext cx="3812654" cy="1325592"/>
          </a:xfrm>
          <a:prstGeom prst="rect">
            <a:avLst/>
          </a:prstGeom>
        </p:spPr>
      </p:pic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863" y="3949078"/>
            <a:ext cx="2374902" cy="243311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8319" y="6383952"/>
            <a:ext cx="2420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48 </a:t>
            </a:r>
            <a:r>
              <a:rPr lang="ko-KR" altLang="en-US" sz="1200" dirty="0" smtClean="0"/>
              <a:t>테스트 베드 모델 모델링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5702882" y="6730012"/>
            <a:ext cx="24201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49 </a:t>
            </a:r>
            <a:r>
              <a:rPr lang="ko-KR" altLang="en-US" sz="1200" dirty="0" err="1" smtClean="0"/>
              <a:t>강체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휠의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3D </a:t>
            </a:r>
            <a:r>
              <a:rPr lang="ko-KR" altLang="en-US" sz="1200" dirty="0" smtClean="0"/>
              <a:t>형상 변환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046192" y="4322715"/>
            <a:ext cx="3419475" cy="13335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rot="5400000">
            <a:off x="4517153" y="4869169"/>
            <a:ext cx="894400" cy="2053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 rot="5400000">
            <a:off x="5175316" y="4356695"/>
            <a:ext cx="3331258" cy="1296151"/>
            <a:chOff x="5175316" y="4356695"/>
            <a:chExt cx="3331258" cy="1296151"/>
          </a:xfrm>
        </p:grpSpPr>
        <p:pic>
          <p:nvPicPr>
            <p:cNvPr id="16" name="그림 15"/>
            <p:cNvPicPr>
              <a:picLocks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2" t="9155" r="8786"/>
            <a:stretch/>
          </p:blipFill>
          <p:spPr>
            <a:xfrm>
              <a:off x="5175316" y="4428703"/>
              <a:ext cx="1162582" cy="116258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18908" y="4356695"/>
              <a:ext cx="1287666" cy="1296151"/>
            </a:xfrm>
            <a:prstGeom prst="rect">
              <a:avLst/>
            </a:prstGeom>
          </p:spPr>
        </p:pic>
        <p:sp>
          <p:nvSpPr>
            <p:cNvPr id="26" name="오른쪽 화살표 25"/>
            <p:cNvSpPr/>
            <p:nvPr/>
          </p:nvSpPr>
          <p:spPr>
            <a:xfrm>
              <a:off x="6426820" y="4932759"/>
              <a:ext cx="765832" cy="25539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9" name="그룹 28"/>
          <p:cNvGrpSpPr/>
          <p:nvPr/>
        </p:nvGrpSpPr>
        <p:grpSpPr>
          <a:xfrm rot="5400000">
            <a:off x="7233635" y="4382664"/>
            <a:ext cx="3331259" cy="1316070"/>
            <a:chOff x="5175315" y="5652839"/>
            <a:chExt cx="3331259" cy="1316070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73" r="8293"/>
            <a:stretch/>
          </p:blipFill>
          <p:spPr>
            <a:xfrm>
              <a:off x="5175315" y="5788566"/>
              <a:ext cx="1168923" cy="1160417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18908" y="5652839"/>
              <a:ext cx="1287666" cy="1316070"/>
            </a:xfrm>
            <a:prstGeom prst="rect">
              <a:avLst/>
            </a:prstGeom>
          </p:spPr>
        </p:pic>
        <p:sp>
          <p:nvSpPr>
            <p:cNvPr id="27" name="오른쪽 화살표 26"/>
            <p:cNvSpPr/>
            <p:nvPr/>
          </p:nvSpPr>
          <p:spPr>
            <a:xfrm>
              <a:off x="6426820" y="6212932"/>
              <a:ext cx="765832" cy="25539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02754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휠 테스트 베드 시뮬레이션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bandicam 2018-12-04 23-19-28-14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419"/>
                </p14:media>
              </p:ext>
            </p:extLst>
          </p:nvPr>
        </p:nvPicPr>
        <p:blipFill rotWithShape="1">
          <a:blip r:embed="rId5"/>
          <a:srcRect l="4040" r="35356" b="23180"/>
          <a:stretch>
            <a:fillRect/>
          </a:stretch>
        </p:blipFill>
        <p:spPr>
          <a:xfrm>
            <a:off x="2121947" y="3588856"/>
            <a:ext cx="6480720" cy="3297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표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0916188"/>
                  </p:ext>
                </p:extLst>
              </p:nvPr>
            </p:nvGraphicFramePr>
            <p:xfrm>
              <a:off x="104165" y="1752191"/>
              <a:ext cx="4608000" cy="1452378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4024703910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866223289"/>
                        </a:ext>
                      </a:extLst>
                    </a:gridCol>
                    <a:gridCol w="1188000">
                      <a:extLst>
                        <a:ext uri="{9D8B030D-6E8A-4147-A177-3AD203B41FA5}">
                          <a16:colId xmlns:a16="http://schemas.microsoft.com/office/drawing/2014/main" val="557736129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126362587"/>
                        </a:ext>
                      </a:extLst>
                    </a:gridCol>
                  </a:tblGrid>
                  <a:tr h="4108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Name</a:t>
                          </a:r>
                          <a:endParaRPr lang="ko-KR" altLang="en-US" sz="13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Hor.</a:t>
                          </a:r>
                          <a:r>
                            <a:rPr lang="en-US" altLang="ko-KR" sz="1300" baseline="0" dirty="0" smtClean="0"/>
                            <a:t> Body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Ver.</a:t>
                          </a:r>
                          <a:r>
                            <a:rPr lang="en-US" altLang="ko-KR" sz="1300" baseline="0" dirty="0" smtClean="0"/>
                            <a:t> Body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Wheel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0702261"/>
                      </a:ext>
                    </a:extLst>
                  </a:tr>
                  <a:tr h="4108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Mass(kg)</a:t>
                          </a:r>
                          <a:endParaRPr lang="ko-KR" altLang="en-US" sz="13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1.0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17.47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3.31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10405"/>
                      </a:ext>
                    </a:extLst>
                  </a:tr>
                  <a:tr h="63074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Inertia</a:t>
                          </a:r>
                        </a:p>
                        <a:p>
                          <a:pPr algn="ctr" latinLnBrk="1"/>
                          <a:r>
                            <a:rPr lang="en-US" altLang="ko-KR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ko-KR" b="0" dirty="0" smtClean="0">
                            <a:ea typeface="Cambria Math" panose="02040503050406030204" pitchFamily="18" charset="0"/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 smtClean="0"/>
                            <a:t>[0.017 0.54</a:t>
                          </a:r>
                          <a:r>
                            <a:rPr lang="en-US" altLang="ko-KR" sz="1050" baseline="0" dirty="0" smtClean="0"/>
                            <a:t> 0.54]</a:t>
                          </a:r>
                          <a:endParaRPr lang="ko-KR" alt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 smtClean="0"/>
                            <a:t>[0.31</a:t>
                          </a:r>
                          <a:r>
                            <a:rPr lang="en-US" altLang="ko-KR" sz="1050" baseline="0" dirty="0" smtClean="0"/>
                            <a:t> </a:t>
                          </a:r>
                          <a:r>
                            <a:rPr lang="en-US" altLang="ko-KR" sz="1050" dirty="0" smtClean="0"/>
                            <a:t>0.017 0.31]</a:t>
                          </a:r>
                          <a:endParaRPr lang="ko-KR" alt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 smtClean="0"/>
                            <a:t>[0.011 0.017 0.011]</a:t>
                          </a:r>
                          <a:endParaRPr lang="ko-KR" alt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8813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표 2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0916188"/>
                  </p:ext>
                </p:extLst>
              </p:nvPr>
            </p:nvGraphicFramePr>
            <p:xfrm>
              <a:off x="104165" y="1752191"/>
              <a:ext cx="4608000" cy="1452378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936000">
                      <a:extLst>
                        <a:ext uri="{9D8B030D-6E8A-4147-A177-3AD203B41FA5}">
                          <a16:colId xmlns:a16="http://schemas.microsoft.com/office/drawing/2014/main" val="4024703910"/>
                        </a:ext>
                      </a:extLst>
                    </a:gridCol>
                    <a:gridCol w="1152000">
                      <a:extLst>
                        <a:ext uri="{9D8B030D-6E8A-4147-A177-3AD203B41FA5}">
                          <a16:colId xmlns:a16="http://schemas.microsoft.com/office/drawing/2014/main" val="866223289"/>
                        </a:ext>
                      </a:extLst>
                    </a:gridCol>
                    <a:gridCol w="1188000">
                      <a:extLst>
                        <a:ext uri="{9D8B030D-6E8A-4147-A177-3AD203B41FA5}">
                          <a16:colId xmlns:a16="http://schemas.microsoft.com/office/drawing/2014/main" val="557736129"/>
                        </a:ext>
                      </a:extLst>
                    </a:gridCol>
                    <a:gridCol w="1332000">
                      <a:extLst>
                        <a:ext uri="{9D8B030D-6E8A-4147-A177-3AD203B41FA5}">
                          <a16:colId xmlns:a16="http://schemas.microsoft.com/office/drawing/2014/main" val="126362587"/>
                        </a:ext>
                      </a:extLst>
                    </a:gridCol>
                  </a:tblGrid>
                  <a:tr h="4108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Name</a:t>
                          </a:r>
                          <a:endParaRPr lang="ko-KR" altLang="en-US" sz="13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Hor.</a:t>
                          </a:r>
                          <a:r>
                            <a:rPr lang="en-US" altLang="ko-KR" sz="1300" baseline="0" dirty="0" smtClean="0"/>
                            <a:t> Body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Ver.</a:t>
                          </a:r>
                          <a:r>
                            <a:rPr lang="en-US" altLang="ko-KR" sz="1300" baseline="0" dirty="0" smtClean="0"/>
                            <a:t> Body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Wheel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0702261"/>
                      </a:ext>
                    </a:extLst>
                  </a:tr>
                  <a:tr h="41081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Mass(kg)</a:t>
                          </a:r>
                          <a:endParaRPr lang="ko-KR" altLang="en-US" sz="1300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1.0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17.47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300" dirty="0" smtClean="0"/>
                            <a:t>3.31</a:t>
                          </a:r>
                          <a:endParaRPr lang="ko-KR" altLang="en-US" sz="13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10405"/>
                      </a:ext>
                    </a:extLst>
                  </a:tr>
                  <a:tr h="63074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649" t="-130769" r="-392208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 smtClean="0"/>
                            <a:t>[0.017 0.54</a:t>
                          </a:r>
                          <a:r>
                            <a:rPr lang="en-US" altLang="ko-KR" sz="1050" baseline="0" dirty="0" smtClean="0"/>
                            <a:t> 0.54]</a:t>
                          </a:r>
                          <a:endParaRPr lang="ko-KR" alt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 smtClean="0"/>
                            <a:t>[0.31</a:t>
                          </a:r>
                          <a:r>
                            <a:rPr lang="en-US" altLang="ko-KR" sz="1050" baseline="0" dirty="0" smtClean="0"/>
                            <a:t> </a:t>
                          </a:r>
                          <a:r>
                            <a:rPr lang="en-US" altLang="ko-KR" sz="1050" dirty="0" smtClean="0"/>
                            <a:t>0.017 0.31]</a:t>
                          </a:r>
                          <a:endParaRPr lang="ko-KR" altLang="en-US" sz="105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50" dirty="0" smtClean="0"/>
                            <a:t>[0.011 0.017 0.011]</a:t>
                          </a:r>
                          <a:endParaRPr lang="ko-KR" altLang="en-US" sz="105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78813535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108040"/>
              </p:ext>
            </p:extLst>
          </p:nvPr>
        </p:nvGraphicFramePr>
        <p:xfrm>
          <a:off x="4843284" y="1756767"/>
          <a:ext cx="5760000" cy="1447800"/>
        </p:xfrm>
        <a:graphic>
          <a:graphicData uri="http://schemas.openxmlformats.org/drawingml/2006/table">
            <a:tbl>
              <a:tblPr firstRow="1" bandRow="1">
                <a:tableStyleId>{7CE60E57-7134-46F5-8AC9-E86A21D04B73}</a:tableStyleId>
              </a:tblPr>
              <a:tblGrid>
                <a:gridCol w="1296000">
                  <a:extLst>
                    <a:ext uri="{9D8B030D-6E8A-4147-A177-3AD203B41FA5}">
                      <a16:colId xmlns:a16="http://schemas.microsoft.com/office/drawing/2014/main" val="38038882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340007807"/>
                    </a:ext>
                  </a:extLst>
                </a:gridCol>
                <a:gridCol w="1620000">
                  <a:extLst>
                    <a:ext uri="{9D8B030D-6E8A-4147-A177-3AD203B41FA5}">
                      <a16:colId xmlns:a16="http://schemas.microsoft.com/office/drawing/2014/main" val="3870244531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312783848"/>
                    </a:ext>
                  </a:extLst>
                </a:gridCol>
              </a:tblGrid>
              <a:tr h="19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Contact</a:t>
                      </a:r>
                      <a:r>
                        <a:rPr lang="en-US" altLang="ko-KR" sz="1300" baseline="0" dirty="0" smtClean="0"/>
                        <a:t> type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Particle - Particle</a:t>
                      </a:r>
                      <a:endParaRPr lang="ko-KR" altLang="en-US" sz="13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Particle - Boundary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dirty="0" smtClean="0"/>
                        <a:t>Particle</a:t>
                      </a:r>
                      <a:r>
                        <a:rPr lang="ko-KR" altLang="en-US" sz="1300" baseline="0" dirty="0" smtClean="0"/>
                        <a:t> </a:t>
                      </a:r>
                      <a:r>
                        <a:rPr lang="en-US" altLang="ko-KR" sz="1300" dirty="0" smtClean="0"/>
                        <a:t> - Wheel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5232191"/>
                  </a:ext>
                </a:extLst>
              </a:tr>
              <a:tr h="19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Restitution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0.5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0.5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0.5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547596"/>
                  </a:ext>
                </a:extLst>
              </a:tr>
              <a:tr h="19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Stiffness ratio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0.8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0.8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0.8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91211"/>
                  </a:ext>
                </a:extLst>
              </a:tr>
              <a:tr h="19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Friction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0.2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0.5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0.5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929462"/>
                  </a:ext>
                </a:extLst>
              </a:tr>
              <a:tr h="1961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Cohesion(Pa)</a:t>
                      </a:r>
                      <a:endParaRPr lang="ko-KR" altLang="en-US" sz="1300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3.5e+6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/>
                        <a:t>0</a:t>
                      </a:r>
                      <a:endParaRPr lang="ko-KR" altLang="en-US" sz="1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365368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39260" y="1476375"/>
            <a:ext cx="39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</a:t>
            </a:r>
            <a:r>
              <a:rPr lang="en-US" altLang="ko-KR" sz="1200" dirty="0" smtClean="0"/>
              <a:t> 3 </a:t>
            </a:r>
            <a:r>
              <a:rPr lang="ko-KR" altLang="en-US" sz="1200" dirty="0" smtClean="0"/>
              <a:t>테스트 베드 모델의 </a:t>
            </a:r>
            <a:r>
              <a:rPr lang="ko-KR" altLang="en-US" sz="1200" dirty="0" err="1" smtClean="0"/>
              <a:t>물성치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91788" y="1452426"/>
            <a:ext cx="39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</a:t>
            </a:r>
            <a:r>
              <a:rPr lang="en-US" altLang="ko-KR" sz="1200" dirty="0" smtClean="0"/>
              <a:t> 4 </a:t>
            </a:r>
            <a:r>
              <a:rPr lang="ko-KR" altLang="en-US" sz="1200" dirty="0" smtClean="0"/>
              <a:t>테스트 베드 모델의 휠 주행 접촉 </a:t>
            </a:r>
            <a:r>
              <a:rPr lang="ko-KR" altLang="en-US" sz="1200" dirty="0" err="1" smtClean="0"/>
              <a:t>파라미터</a:t>
            </a:r>
            <a:endParaRPr lang="ko-KR" alt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3978548" y="6300911"/>
            <a:ext cx="39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비디오</a:t>
            </a:r>
            <a:r>
              <a:rPr lang="en-US" altLang="ko-KR" sz="1200" dirty="0" smtClean="0"/>
              <a:t> 3 </a:t>
            </a:r>
            <a:r>
              <a:rPr lang="ko-KR" altLang="en-US" sz="1200" dirty="0" smtClean="0"/>
              <a:t>휠 테스트 베드 시뮬레이션 영상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972268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휠 테스트 베드 시뮬레이션 결과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7" name="TextBox 187"/>
          <p:cNvSpPr txBox="1"/>
          <p:nvPr/>
        </p:nvSpPr>
        <p:spPr>
          <a:xfrm>
            <a:off x="725611" y="1432791"/>
            <a:ext cx="634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 smtClean="0">
                <a:latin typeface="+mn-ea"/>
              </a:rPr>
              <a:t>테스트 베드 모델의 </a:t>
            </a:r>
            <a:r>
              <a:rPr lang="en-US" altLang="ko-KR" spc="-100" dirty="0" smtClean="0">
                <a:latin typeface="+mn-ea"/>
              </a:rPr>
              <a:t>spur wheel </a:t>
            </a:r>
            <a:r>
              <a:rPr lang="ko-KR" altLang="en-US" spc="-100" dirty="0" smtClean="0">
                <a:latin typeface="+mn-ea"/>
              </a:rPr>
              <a:t>주행 시뮬레이션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20" name="Rectangle 49"/>
          <p:cNvSpPr/>
          <p:nvPr/>
        </p:nvSpPr>
        <p:spPr>
          <a:xfrm>
            <a:off x="825811" y="1764407"/>
            <a:ext cx="6064481" cy="1061829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진행 방향 </a:t>
            </a:r>
            <a:r>
              <a:rPr lang="en-US" altLang="ko-KR" spc="-100" dirty="0" smtClean="0">
                <a:latin typeface="+mn-ea"/>
              </a:rPr>
              <a:t>(-X</a:t>
            </a:r>
            <a:r>
              <a:rPr lang="ko-KR" altLang="en-US" spc="-100" dirty="0" smtClean="0">
                <a:latin typeface="+mn-ea"/>
              </a:rPr>
              <a:t>축</a:t>
            </a:r>
            <a:r>
              <a:rPr lang="en-US" altLang="ko-KR" spc="-100" dirty="0" smtClean="0">
                <a:latin typeface="+mn-ea"/>
              </a:rPr>
              <a:t>)</a:t>
            </a:r>
            <a:r>
              <a:rPr lang="ko-KR" altLang="en-US" spc="-100" dirty="0" smtClean="0">
                <a:latin typeface="+mn-ea"/>
              </a:rPr>
              <a:t>으로</a:t>
            </a:r>
            <a:r>
              <a:rPr lang="en-US" altLang="ko-KR" spc="-100" dirty="0" smtClean="0">
                <a:latin typeface="+mn-ea"/>
              </a:rPr>
              <a:t> 10(mm/s)</a:t>
            </a:r>
            <a:r>
              <a:rPr lang="ko-KR" altLang="en-US" spc="-100" dirty="0" smtClean="0">
                <a:latin typeface="+mn-ea"/>
              </a:rPr>
              <a:t>의 속도와 </a:t>
            </a:r>
            <a:r>
              <a:rPr lang="ko-KR" altLang="en-US" spc="-100" dirty="0" err="1" smtClean="0">
                <a:latin typeface="+mn-ea"/>
              </a:rPr>
              <a:t>강체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휠의</a:t>
            </a:r>
            <a:r>
              <a:rPr lang="ko-KR" altLang="en-US" spc="-100" dirty="0" smtClean="0">
                <a:latin typeface="+mn-ea"/>
              </a:rPr>
              <a:t> 회전 속도 </a:t>
            </a:r>
            <a:r>
              <a:rPr lang="en-US" altLang="ko-KR" spc="-100" dirty="0" smtClean="0">
                <a:latin typeface="+mn-ea"/>
              </a:rPr>
              <a:t>0.1 (rad/s) </a:t>
            </a:r>
            <a:r>
              <a:rPr lang="ko-KR" altLang="en-US" spc="-100" dirty="0" smtClean="0">
                <a:latin typeface="+mn-ea"/>
              </a:rPr>
              <a:t>적용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슬립률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en-US" altLang="ko-KR" spc="-100" dirty="0" smtClean="0">
                <a:latin typeface="+mn-ea"/>
              </a:rPr>
              <a:t>0, 0.2</a:t>
            </a:r>
            <a:r>
              <a:rPr lang="ko-KR" altLang="en-US" spc="-100" dirty="0" smtClean="0">
                <a:latin typeface="+mn-ea"/>
              </a:rPr>
              <a:t>일 때 </a:t>
            </a:r>
            <a:r>
              <a:rPr lang="ko-KR" altLang="en-US" spc="-100" dirty="0" err="1" smtClean="0">
                <a:latin typeface="+mn-ea"/>
              </a:rPr>
              <a:t>강체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휠의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침하량</a:t>
            </a:r>
            <a:r>
              <a:rPr lang="ko-KR" altLang="en-US" spc="-100" dirty="0" smtClean="0">
                <a:latin typeface="+mn-ea"/>
              </a:rPr>
              <a:t> 및 </a:t>
            </a:r>
            <a:r>
              <a:rPr lang="ko-KR" altLang="en-US" spc="-100" dirty="0" err="1" smtClean="0">
                <a:latin typeface="+mn-ea"/>
              </a:rPr>
              <a:t>접촉력</a:t>
            </a:r>
            <a:r>
              <a:rPr lang="ko-KR" altLang="en-US" spc="-100" dirty="0" smtClean="0">
                <a:latin typeface="+mn-ea"/>
              </a:rPr>
              <a:t> 계산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smtClean="0">
                <a:latin typeface="+mn-ea"/>
              </a:rPr>
              <a:t>0.5</a:t>
            </a:r>
            <a:r>
              <a:rPr lang="ko-KR" altLang="en-US" spc="-100" dirty="0" smtClean="0">
                <a:latin typeface="+mn-ea"/>
              </a:rPr>
              <a:t>초간 </a:t>
            </a:r>
            <a:r>
              <a:rPr lang="ko-KR" altLang="en-US" spc="-100" dirty="0" err="1" smtClean="0">
                <a:latin typeface="+mn-ea"/>
              </a:rPr>
              <a:t>휠을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낙하시킨</a:t>
            </a:r>
            <a:r>
              <a:rPr lang="ko-KR" altLang="en-US" spc="-100" dirty="0" smtClean="0">
                <a:latin typeface="+mn-ea"/>
              </a:rPr>
              <a:t> 후 </a:t>
            </a:r>
            <a:r>
              <a:rPr lang="en-US" altLang="ko-KR" spc="-100" dirty="0" smtClean="0">
                <a:latin typeface="+mn-ea"/>
              </a:rPr>
              <a:t>driving </a:t>
            </a:r>
            <a:r>
              <a:rPr lang="ko-KR" altLang="en-US" spc="-100" dirty="0" smtClean="0">
                <a:latin typeface="+mn-ea"/>
              </a:rPr>
              <a:t>조건 적용하여 </a:t>
            </a:r>
            <a:r>
              <a:rPr lang="en-US" altLang="ko-KR" spc="-100" dirty="0" smtClean="0">
                <a:latin typeface="+mn-ea"/>
              </a:rPr>
              <a:t>10</a:t>
            </a:r>
            <a:r>
              <a:rPr lang="ko-KR" altLang="en-US" spc="-100" dirty="0" smtClean="0">
                <a:latin typeface="+mn-ea"/>
              </a:rPr>
              <a:t>초간 시뮬레이션</a:t>
            </a:r>
            <a:endParaRPr lang="en-US" altLang="ko-KR" spc="-100" dirty="0" smtClean="0">
              <a:latin typeface="+mn-ea"/>
            </a:endParaRPr>
          </a:p>
        </p:txBody>
      </p:sp>
      <p:pic>
        <p:nvPicPr>
          <p:cNvPr id="6145" name="_x1080705704" descr="EMB00005044260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4691" r="8565" b="792"/>
          <a:stretch>
            <a:fillRect/>
          </a:stretch>
        </p:blipFill>
        <p:spPr bwMode="auto">
          <a:xfrm>
            <a:off x="370499" y="3132559"/>
            <a:ext cx="4702175" cy="304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2400" y="1524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746300" y="6239936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50 </a:t>
            </a:r>
            <a:r>
              <a:rPr lang="ko-KR" altLang="en-US" sz="1200" dirty="0" err="1" smtClean="0"/>
              <a:t>휠의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066780" y="6205604"/>
            <a:ext cx="42137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51 </a:t>
            </a:r>
            <a:r>
              <a:rPr lang="ko-KR" altLang="en-US" sz="1200" dirty="0" err="1" smtClean="0"/>
              <a:t>휠에</a:t>
            </a:r>
            <a:r>
              <a:rPr lang="ko-KR" altLang="en-US" sz="1200" dirty="0" smtClean="0"/>
              <a:t> 작용하는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축 </a:t>
            </a:r>
            <a:r>
              <a:rPr lang="ko-KR" altLang="en-US" sz="1200" dirty="0" err="1" smtClean="0"/>
              <a:t>병진방향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접촉력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" t="4110" r="7839"/>
          <a:stretch/>
        </p:blipFill>
        <p:spPr>
          <a:xfrm>
            <a:off x="5434315" y="3138303"/>
            <a:ext cx="4592905" cy="306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175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87"/>
          <p:cNvSpPr txBox="1"/>
          <p:nvPr/>
        </p:nvSpPr>
        <p:spPr>
          <a:xfrm>
            <a:off x="725611" y="1432791"/>
            <a:ext cx="634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>
                <a:latin typeface="+mn-ea"/>
              </a:rPr>
              <a:t> </a:t>
            </a:r>
            <a:r>
              <a:rPr lang="ko-KR" altLang="en-US" spc="-100" dirty="0">
                <a:latin typeface="+mn-ea"/>
              </a:rPr>
              <a:t>테스트 베드 모델의 </a:t>
            </a:r>
            <a:r>
              <a:rPr lang="en-US" altLang="ko-KR" spc="-100" dirty="0">
                <a:latin typeface="+mn-ea"/>
              </a:rPr>
              <a:t>spur wheel </a:t>
            </a:r>
            <a:r>
              <a:rPr lang="ko-KR" altLang="en-US" spc="-100" dirty="0">
                <a:latin typeface="+mn-ea"/>
              </a:rPr>
              <a:t>주행 시뮬레이션</a:t>
            </a:r>
            <a:endParaRPr lang="en-US" altLang="ko-KR" spc="-1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2400" y="1524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602284" y="5735880"/>
            <a:ext cx="3096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52 </a:t>
            </a:r>
            <a:r>
              <a:rPr lang="ko-KR" altLang="en-US" sz="1200" dirty="0" err="1" smtClean="0"/>
              <a:t>휠의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0.2)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5848116" y="5716281"/>
            <a:ext cx="45365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53 </a:t>
            </a:r>
            <a:r>
              <a:rPr lang="ko-KR" altLang="en-US" sz="1200" dirty="0" err="1" smtClean="0"/>
              <a:t>휠에</a:t>
            </a:r>
            <a:r>
              <a:rPr lang="ko-KR" altLang="en-US" sz="1200" dirty="0" smtClean="0"/>
              <a:t> 작용하는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축 </a:t>
            </a:r>
            <a:r>
              <a:rPr lang="ko-KR" altLang="en-US" sz="1200" dirty="0" err="1" smtClean="0"/>
              <a:t>병진방향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접촉력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0.2)</a:t>
            </a:r>
            <a:endParaRPr lang="ko-KR" altLang="en-US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32" y="2556495"/>
            <a:ext cx="5255695" cy="31694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982" y="2556495"/>
            <a:ext cx="4911262" cy="3098506"/>
          </a:xfrm>
          <a:prstGeom prst="rect">
            <a:avLst/>
          </a:prstGeom>
        </p:spPr>
      </p:pic>
      <p:grpSp>
        <p:nvGrpSpPr>
          <p:cNvPr id="15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6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휠 테스트 베드 시뮬레이션 결과</a:t>
              </a:r>
            </a:p>
          </p:txBody>
        </p:sp>
        <p:grpSp>
          <p:nvGrpSpPr>
            <p:cNvPr id="18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9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173555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234132" y="73713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실험과 시뮬레이션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침하량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비교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2400" y="1524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141054" y="6804967"/>
            <a:ext cx="32930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54 </a:t>
            </a:r>
            <a:r>
              <a:rPr lang="ko-KR" altLang="en-US" sz="1200" dirty="0" smtClean="0"/>
              <a:t>시간에 대한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비교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슬립률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  <p:sp>
        <p:nvSpPr>
          <p:cNvPr id="19" name="Rectangle 49"/>
          <p:cNvSpPr/>
          <p:nvPr/>
        </p:nvSpPr>
        <p:spPr>
          <a:xfrm>
            <a:off x="520877" y="1256390"/>
            <a:ext cx="4421403" cy="738664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슬릴률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en-US" altLang="ko-KR" spc="-100" dirty="0" smtClean="0">
                <a:latin typeface="+mn-ea"/>
              </a:rPr>
              <a:t>0</a:t>
            </a:r>
            <a:r>
              <a:rPr lang="ko-KR" altLang="en-US" spc="-100" dirty="0" smtClean="0">
                <a:latin typeface="+mn-ea"/>
              </a:rPr>
              <a:t>일 때 실험과 시뮬레이션의 </a:t>
            </a:r>
            <a:r>
              <a:rPr lang="ko-KR" altLang="en-US" spc="-100" dirty="0" err="1" smtClean="0">
                <a:latin typeface="+mn-ea"/>
              </a:rPr>
              <a:t>침하량</a:t>
            </a:r>
            <a:r>
              <a:rPr lang="ko-KR" altLang="en-US" spc="-100" dirty="0" smtClean="0">
                <a:latin typeface="+mn-ea"/>
              </a:rPr>
              <a:t> 비교 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시간에 따른 </a:t>
            </a:r>
            <a:r>
              <a:rPr lang="ko-KR" altLang="en-US" spc="-100" dirty="0" err="1" smtClean="0">
                <a:latin typeface="+mn-ea"/>
              </a:rPr>
              <a:t>침하량</a:t>
            </a:r>
            <a:r>
              <a:rPr lang="ko-KR" altLang="en-US" spc="-100" dirty="0" smtClean="0">
                <a:latin typeface="+mn-ea"/>
              </a:rPr>
              <a:t> 및 진행 거리에 따른 </a:t>
            </a:r>
            <a:r>
              <a:rPr lang="ko-KR" altLang="en-US" spc="-100" dirty="0" err="1" smtClean="0">
                <a:latin typeface="+mn-ea"/>
              </a:rPr>
              <a:t>침하량</a:t>
            </a:r>
            <a:r>
              <a:rPr lang="ko-KR" altLang="en-US" spc="-100" dirty="0" smtClean="0">
                <a:latin typeface="+mn-ea"/>
              </a:rPr>
              <a:t> 비교</a:t>
            </a:r>
            <a:endParaRPr lang="en-US" altLang="ko-KR" spc="-100" dirty="0" smtClean="0">
              <a:latin typeface="+mn-ea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350140"/>
              </p:ext>
            </p:extLst>
          </p:nvPr>
        </p:nvGraphicFramePr>
        <p:xfrm>
          <a:off x="450156" y="2316594"/>
          <a:ext cx="3479900" cy="1374372"/>
        </p:xfrm>
        <a:graphic>
          <a:graphicData uri="http://schemas.openxmlformats.org/drawingml/2006/table">
            <a:tbl>
              <a:tblPr firstRow="1" bandRow="1">
                <a:tableStyleId>{7CE60E57-7134-46F5-8AC9-E86A21D04B73}</a:tableStyleId>
              </a:tblPr>
              <a:tblGrid>
                <a:gridCol w="1902774">
                  <a:extLst>
                    <a:ext uri="{9D8B030D-6E8A-4147-A177-3AD203B41FA5}">
                      <a16:colId xmlns:a16="http://schemas.microsoft.com/office/drawing/2014/main" val="4024703910"/>
                    </a:ext>
                  </a:extLst>
                </a:gridCol>
                <a:gridCol w="1577126">
                  <a:extLst>
                    <a:ext uri="{9D8B030D-6E8A-4147-A177-3AD203B41FA5}">
                      <a16:colId xmlns:a16="http://schemas.microsoft.com/office/drawing/2014/main" val="866223289"/>
                    </a:ext>
                  </a:extLst>
                </a:gridCol>
              </a:tblGrid>
              <a:tr h="3209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Wheel type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Helical wheel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702261"/>
                  </a:ext>
                </a:extLst>
              </a:tr>
              <a:tr h="3209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Num.</a:t>
                      </a:r>
                      <a:r>
                        <a:rPr lang="en-US" altLang="ko-KR" baseline="0" dirty="0" smtClean="0"/>
                        <a:t> particles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1,082,949(</a:t>
                      </a:r>
                      <a:r>
                        <a:rPr lang="en-US" altLang="ko-KR" dirty="0" err="1" smtClean="0"/>
                        <a:t>ea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10405"/>
                  </a:ext>
                </a:extLst>
              </a:tr>
              <a:tr h="32096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Num</a:t>
                      </a:r>
                      <a:r>
                        <a:rPr lang="en-US" altLang="ko-KR" baseline="0" dirty="0" smtClean="0"/>
                        <a:t>. mesh elements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862,265(</a:t>
                      </a:r>
                      <a:r>
                        <a:rPr lang="en-US" altLang="ko-KR" dirty="0" err="1" smtClean="0"/>
                        <a:t>ea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226594"/>
                  </a:ext>
                </a:extLst>
              </a:tr>
              <a:tr h="35377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Radius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0.5(mm)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99658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" t="5969" r="8083" b="2194"/>
          <a:stretch/>
        </p:blipFill>
        <p:spPr>
          <a:xfrm>
            <a:off x="606612" y="3972609"/>
            <a:ext cx="4140486" cy="277298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" t="5969" r="8083" b="2194"/>
          <a:stretch/>
        </p:blipFill>
        <p:spPr>
          <a:xfrm>
            <a:off x="5798218" y="3972609"/>
            <a:ext cx="4174292" cy="279562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0156" y="2057408"/>
            <a:ext cx="207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표 </a:t>
            </a:r>
            <a:r>
              <a:rPr lang="en-US" altLang="ko-KR" sz="1200" dirty="0"/>
              <a:t>5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시뮬레이션 모델 조건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표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646642"/>
                  </p:ext>
                </p:extLst>
              </p:nvPr>
            </p:nvGraphicFramePr>
            <p:xfrm>
              <a:off x="4116146" y="2340185"/>
              <a:ext cx="6514880" cy="1293072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1446449">
                      <a:extLst>
                        <a:ext uri="{9D8B030D-6E8A-4147-A177-3AD203B41FA5}">
                          <a16:colId xmlns:a16="http://schemas.microsoft.com/office/drawing/2014/main" val="4024703910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866223289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557736129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126362587"/>
                        </a:ext>
                      </a:extLst>
                    </a:gridCol>
                  </a:tblGrid>
                  <a:tr h="3494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Name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Horizontal body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Vertical</a:t>
                          </a:r>
                          <a:r>
                            <a:rPr lang="en-US" altLang="ko-KR" baseline="0" dirty="0" smtClean="0"/>
                            <a:t> body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Wheel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0702261"/>
                      </a:ext>
                    </a:extLst>
                  </a:tr>
                  <a:tr h="3494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Mass(kg)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17.47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3.31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10405"/>
                      </a:ext>
                    </a:extLst>
                  </a:tr>
                  <a:tr h="59411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Inertia(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ko-KR" b="0" dirty="0" smtClean="0">
                            <a:ea typeface="Cambria Math" panose="02040503050406030204" pitchFamily="18" charset="0"/>
                          </a:endParaRPr>
                        </a:p>
                        <a:p>
                          <a:pPr algn="ctr" latinLnBrk="1"/>
                          <a:r>
                            <a:rPr lang="en-US" altLang="ko-KR" baseline="0" dirty="0" smtClean="0"/>
                            <a:t>[ </a:t>
                          </a:r>
                          <a:r>
                            <a:rPr lang="en-US" altLang="ko-KR" baseline="0" dirty="0" err="1" smtClean="0"/>
                            <a:t>Ixx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en-US" altLang="ko-KR" baseline="0" dirty="0" err="1" smtClean="0"/>
                            <a:t>Iyy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en-US" altLang="ko-KR" baseline="0" dirty="0" err="1" smtClean="0"/>
                            <a:t>Izz</a:t>
                          </a:r>
                          <a:r>
                            <a:rPr lang="en-US" altLang="ko-KR" baseline="0" dirty="0" smtClean="0"/>
                            <a:t> ]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[0.017 0.54</a:t>
                          </a:r>
                          <a:r>
                            <a:rPr lang="en-US" altLang="ko-KR" baseline="0" dirty="0" smtClean="0"/>
                            <a:t> 0.54]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[0.31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en-US" altLang="ko-KR" dirty="0" smtClean="0"/>
                            <a:t>0.017 0.31]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[0.011 0.017 0.011]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996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표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646642"/>
                  </p:ext>
                </p:extLst>
              </p:nvPr>
            </p:nvGraphicFramePr>
            <p:xfrm>
              <a:off x="4116146" y="2340185"/>
              <a:ext cx="6514880" cy="1293072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1446449">
                      <a:extLst>
                        <a:ext uri="{9D8B030D-6E8A-4147-A177-3AD203B41FA5}">
                          <a16:colId xmlns:a16="http://schemas.microsoft.com/office/drawing/2014/main" val="4024703910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866223289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557736129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126362587"/>
                        </a:ext>
                      </a:extLst>
                    </a:gridCol>
                  </a:tblGrid>
                  <a:tr h="3494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Name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Horizontal body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Vertical</a:t>
                          </a:r>
                          <a:r>
                            <a:rPr lang="en-US" altLang="ko-KR" baseline="0" dirty="0" smtClean="0"/>
                            <a:t> body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Wheel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0702261"/>
                      </a:ext>
                    </a:extLst>
                  </a:tr>
                  <a:tr h="3494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Mass(kg)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17.47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3.31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10405"/>
                      </a:ext>
                    </a:extLst>
                  </a:tr>
                  <a:tr h="59411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22" t="-118367" r="-351899" b="-30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[0.017 0.54</a:t>
                          </a:r>
                          <a:r>
                            <a:rPr lang="en-US" altLang="ko-KR" baseline="0" dirty="0" smtClean="0"/>
                            <a:t> 0.54]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[0.31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en-US" altLang="ko-KR" dirty="0" smtClean="0"/>
                            <a:t>0.017 0.31]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[0.011 0.017 0.011]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996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TextBox 25"/>
          <p:cNvSpPr txBox="1"/>
          <p:nvPr/>
        </p:nvSpPr>
        <p:spPr>
          <a:xfrm>
            <a:off x="4050538" y="2057408"/>
            <a:ext cx="259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표 </a:t>
            </a:r>
            <a:r>
              <a:rPr lang="en-US" altLang="ko-KR" sz="1200" dirty="0"/>
              <a:t>6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휠 테스트베드 모델 </a:t>
            </a:r>
            <a:r>
              <a:rPr lang="ko-KR" altLang="en-US" sz="1200" dirty="0" err="1" smtClean="0"/>
              <a:t>물성치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6282804" y="6788313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55 </a:t>
            </a:r>
            <a:r>
              <a:rPr lang="ko-KR" altLang="en-US" sz="1200" dirty="0" smtClean="0"/>
              <a:t>진행 거리에 따른 </a:t>
            </a:r>
            <a:r>
              <a:rPr lang="ko-KR" altLang="en-US" sz="1200" dirty="0" err="1" smtClean="0"/>
              <a:t>침하량</a:t>
            </a:r>
            <a:r>
              <a:rPr lang="ko-KR" altLang="en-US" sz="1200" dirty="0" smtClean="0"/>
              <a:t> 비교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슬립률</a:t>
            </a:r>
            <a:r>
              <a:rPr lang="ko-KR" altLang="en-US" sz="1200" dirty="0"/>
              <a:t> </a:t>
            </a:r>
            <a:r>
              <a:rPr lang="en-US" altLang="ko-KR" sz="1200" dirty="0"/>
              <a:t>0)</a:t>
            </a:r>
            <a:endParaRPr lang="ko-KR" altLang="en-US" sz="1200" dirty="0"/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58486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52400" y="1524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6495281" y="6839630"/>
            <a:ext cx="27219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57 </a:t>
            </a:r>
            <a:r>
              <a:rPr lang="ko-KR" altLang="en-US" sz="1200" dirty="0" err="1" smtClean="0"/>
              <a:t>휠의</a:t>
            </a:r>
            <a:r>
              <a:rPr lang="ko-KR" altLang="en-US" sz="1200" dirty="0" smtClean="0"/>
              <a:t> 수직방향 힘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0)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1111079" y="6783368"/>
            <a:ext cx="3659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56 </a:t>
            </a:r>
            <a:r>
              <a:rPr lang="ko-KR" altLang="en-US" sz="1200" dirty="0" err="1" smtClean="0"/>
              <a:t>휠에</a:t>
            </a:r>
            <a:r>
              <a:rPr lang="ko-KR" altLang="en-US" sz="1200" dirty="0" smtClean="0"/>
              <a:t> 작용하는 진행방향 힘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슬립률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0)</a:t>
            </a:r>
            <a:endParaRPr lang="ko-KR" altLang="en-US" sz="1200" dirty="0"/>
          </a:p>
        </p:txBody>
      </p:sp>
      <p:grpSp>
        <p:nvGrpSpPr>
          <p:cNvPr id="19" name="그룹 19"/>
          <p:cNvGrpSpPr/>
          <p:nvPr/>
        </p:nvGrpSpPr>
        <p:grpSpPr>
          <a:xfrm>
            <a:off x="206390" y="813738"/>
            <a:ext cx="7920310" cy="461665"/>
            <a:chOff x="357158" y="857232"/>
            <a:chExt cx="3373320" cy="461665"/>
          </a:xfrm>
        </p:grpSpPr>
        <p:sp>
          <p:nvSpPr>
            <p:cNvPr id="2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실험과 시뮬레이션 힘  비교</a:t>
              </a:r>
            </a:p>
          </p:txBody>
        </p:sp>
        <p:grpSp>
          <p:nvGrpSpPr>
            <p:cNvPr id="22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23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25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6" name="Rectangle 49"/>
          <p:cNvSpPr/>
          <p:nvPr/>
        </p:nvSpPr>
        <p:spPr>
          <a:xfrm>
            <a:off x="493135" y="1332997"/>
            <a:ext cx="5610831" cy="738664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슬릴률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en-US" altLang="ko-KR" spc="-100" dirty="0" smtClean="0">
                <a:latin typeface="+mn-ea"/>
              </a:rPr>
              <a:t>0</a:t>
            </a:r>
            <a:r>
              <a:rPr lang="ko-KR" altLang="en-US" spc="-100" dirty="0" smtClean="0">
                <a:latin typeface="+mn-ea"/>
              </a:rPr>
              <a:t>일 때 실험과 시뮬레이션의 힘을 비교 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smtClean="0">
                <a:latin typeface="+mn-ea"/>
              </a:rPr>
              <a:t>Calibration </a:t>
            </a:r>
            <a:r>
              <a:rPr lang="ko-KR" altLang="en-US" spc="-100" dirty="0" smtClean="0">
                <a:latin typeface="+mn-ea"/>
              </a:rPr>
              <a:t>값을 고려하여 시뮬레이션 힘을 계산하고 실험 결과와 비교</a:t>
            </a:r>
            <a:endParaRPr lang="en-US" altLang="ko-KR" spc="-100" dirty="0" smtClean="0">
              <a:latin typeface="+mn-ea"/>
            </a:endParaRPr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858505"/>
              </p:ext>
            </p:extLst>
          </p:nvPr>
        </p:nvGraphicFramePr>
        <p:xfrm>
          <a:off x="422414" y="2638325"/>
          <a:ext cx="3479900" cy="1325880"/>
        </p:xfrm>
        <a:graphic>
          <a:graphicData uri="http://schemas.openxmlformats.org/drawingml/2006/table">
            <a:tbl>
              <a:tblPr firstRow="1" bandRow="1">
                <a:tableStyleId>{7CE60E57-7134-46F5-8AC9-E86A21D04B73}</a:tableStyleId>
              </a:tblPr>
              <a:tblGrid>
                <a:gridCol w="1902774">
                  <a:extLst>
                    <a:ext uri="{9D8B030D-6E8A-4147-A177-3AD203B41FA5}">
                      <a16:colId xmlns:a16="http://schemas.microsoft.com/office/drawing/2014/main" val="4024703910"/>
                    </a:ext>
                  </a:extLst>
                </a:gridCol>
                <a:gridCol w="1577126">
                  <a:extLst>
                    <a:ext uri="{9D8B030D-6E8A-4147-A177-3AD203B41FA5}">
                      <a16:colId xmlns:a16="http://schemas.microsoft.com/office/drawing/2014/main" val="866223289"/>
                    </a:ext>
                  </a:extLst>
                </a:gridCol>
              </a:tblGrid>
              <a:tr h="2924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Wheel type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Helical wheel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0702261"/>
                  </a:ext>
                </a:extLst>
              </a:tr>
              <a:tr h="2924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Num.</a:t>
                      </a:r>
                      <a:r>
                        <a:rPr lang="en-US" altLang="ko-KR" baseline="0" dirty="0" smtClean="0"/>
                        <a:t> particles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1,082,949(</a:t>
                      </a:r>
                      <a:r>
                        <a:rPr lang="en-US" altLang="ko-KR" dirty="0" err="1" smtClean="0"/>
                        <a:t>ea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1410405"/>
                  </a:ext>
                </a:extLst>
              </a:tr>
              <a:tr h="292479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Num</a:t>
                      </a:r>
                      <a:r>
                        <a:rPr lang="en-US" altLang="ko-KR" baseline="0" dirty="0" smtClean="0"/>
                        <a:t>. mesh elements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530,810(</a:t>
                      </a:r>
                      <a:r>
                        <a:rPr lang="en-US" altLang="ko-KR" dirty="0" err="1" smtClean="0"/>
                        <a:t>ea</a:t>
                      </a:r>
                      <a:r>
                        <a:rPr lang="en-US" altLang="ko-KR" dirty="0" smtClean="0"/>
                        <a:t>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226594"/>
                  </a:ext>
                </a:extLst>
              </a:tr>
              <a:tr h="32237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 smtClean="0"/>
                        <a:t>Radius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dirty="0" smtClean="0"/>
                        <a:t>0.5(mm)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799658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422414" y="2379139"/>
            <a:ext cx="207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표 </a:t>
            </a:r>
            <a:r>
              <a:rPr lang="en-US" altLang="ko-KR" sz="1200" dirty="0"/>
              <a:t>7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시뮬레이션 모델 조건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269667"/>
                  </p:ext>
                </p:extLst>
              </p:nvPr>
            </p:nvGraphicFramePr>
            <p:xfrm>
              <a:off x="4088404" y="2661916"/>
              <a:ext cx="6514880" cy="1262731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1446449">
                      <a:extLst>
                        <a:ext uri="{9D8B030D-6E8A-4147-A177-3AD203B41FA5}">
                          <a16:colId xmlns:a16="http://schemas.microsoft.com/office/drawing/2014/main" val="4024703910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866223289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557736129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126362587"/>
                        </a:ext>
                      </a:extLst>
                    </a:gridCol>
                  </a:tblGrid>
                  <a:tr h="3412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Name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Horizontal body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Vertical</a:t>
                          </a:r>
                          <a:r>
                            <a:rPr lang="en-US" altLang="ko-KR" baseline="0" dirty="0" smtClean="0"/>
                            <a:t> body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Wheel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0702261"/>
                      </a:ext>
                    </a:extLst>
                  </a:tr>
                  <a:tr h="3412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Mass(kg)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17.47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3.31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10405"/>
                      </a:ext>
                    </a:extLst>
                  </a:tr>
                  <a:tr h="580173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Inertia(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ko-KR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endParaRPr lang="en-US" altLang="ko-KR" b="0" dirty="0" smtClean="0">
                            <a:ea typeface="Cambria Math" panose="02040503050406030204" pitchFamily="18" charset="0"/>
                          </a:endParaRPr>
                        </a:p>
                        <a:p>
                          <a:pPr algn="ctr" latinLnBrk="1"/>
                          <a:r>
                            <a:rPr lang="en-US" altLang="ko-KR" baseline="0" dirty="0" smtClean="0"/>
                            <a:t>[ </a:t>
                          </a:r>
                          <a:r>
                            <a:rPr lang="en-US" altLang="ko-KR" baseline="0" dirty="0" err="1" smtClean="0"/>
                            <a:t>Ixx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en-US" altLang="ko-KR" baseline="0" dirty="0" err="1" smtClean="0"/>
                            <a:t>Iyy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en-US" altLang="ko-KR" baseline="0" dirty="0" err="1" smtClean="0"/>
                            <a:t>Izz</a:t>
                          </a:r>
                          <a:r>
                            <a:rPr lang="en-US" altLang="ko-KR" baseline="0" dirty="0" smtClean="0"/>
                            <a:t> ]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[0.017 0.54</a:t>
                          </a:r>
                          <a:r>
                            <a:rPr lang="en-US" altLang="ko-KR" baseline="0" dirty="0" smtClean="0"/>
                            <a:t> 0.54]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[0.31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en-US" altLang="ko-KR" dirty="0" smtClean="0"/>
                            <a:t>0.017 0.31]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[0.011 0.017 0.011]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996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2269667"/>
                  </p:ext>
                </p:extLst>
              </p:nvPr>
            </p:nvGraphicFramePr>
            <p:xfrm>
              <a:off x="4088404" y="2661916"/>
              <a:ext cx="6514880" cy="1262731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1446449">
                      <a:extLst>
                        <a:ext uri="{9D8B030D-6E8A-4147-A177-3AD203B41FA5}">
                          <a16:colId xmlns:a16="http://schemas.microsoft.com/office/drawing/2014/main" val="4024703910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866223289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557736129"/>
                        </a:ext>
                      </a:extLst>
                    </a:gridCol>
                    <a:gridCol w="1689477">
                      <a:extLst>
                        <a:ext uri="{9D8B030D-6E8A-4147-A177-3AD203B41FA5}">
                          <a16:colId xmlns:a16="http://schemas.microsoft.com/office/drawing/2014/main" val="126362587"/>
                        </a:ext>
                      </a:extLst>
                    </a:gridCol>
                  </a:tblGrid>
                  <a:tr h="3412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Name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Horizontal body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Vertical</a:t>
                          </a:r>
                          <a:r>
                            <a:rPr lang="en-US" altLang="ko-KR" baseline="0" dirty="0" smtClean="0"/>
                            <a:t> body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Wheel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10702261"/>
                      </a:ext>
                    </a:extLst>
                  </a:tr>
                  <a:tr h="34127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Mass(kg)</a:t>
                          </a:r>
                          <a:endParaRPr lang="ko-KR" altLang="en-US" dirty="0"/>
                        </a:p>
                      </a:txBody>
                      <a:tcPr anchor="ctr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1.0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17.47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3.31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10405"/>
                      </a:ext>
                    </a:extLst>
                  </a:tr>
                  <a:tr h="580173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20" t="-117708" r="-350000" b="-5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[0.017 0.54</a:t>
                          </a:r>
                          <a:r>
                            <a:rPr lang="en-US" altLang="ko-KR" baseline="0" dirty="0" smtClean="0"/>
                            <a:t> 0.54]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[0.31</a:t>
                          </a:r>
                          <a:r>
                            <a:rPr lang="en-US" altLang="ko-KR" baseline="0" dirty="0" smtClean="0"/>
                            <a:t> </a:t>
                          </a:r>
                          <a:r>
                            <a:rPr lang="en-US" altLang="ko-KR" dirty="0" smtClean="0"/>
                            <a:t>0.017 0.31]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dirty="0" smtClean="0"/>
                            <a:t>[0.011 0.017 0.011]</a:t>
                          </a:r>
                          <a:endParaRPr lang="ko-KR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9965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TextBox 29"/>
          <p:cNvSpPr txBox="1"/>
          <p:nvPr/>
        </p:nvSpPr>
        <p:spPr>
          <a:xfrm>
            <a:off x="4022796" y="2379139"/>
            <a:ext cx="25923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표 </a:t>
            </a:r>
            <a:r>
              <a:rPr lang="en-US" altLang="ko-KR" sz="1200" dirty="0"/>
              <a:t>8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휠 테스트베드 모델 </a:t>
            </a:r>
            <a:r>
              <a:rPr lang="ko-KR" altLang="en-US" sz="1200" dirty="0" err="1" smtClean="0"/>
              <a:t>물성치</a:t>
            </a:r>
            <a:endParaRPr lang="ko-KR" altLang="en-US" sz="1200" dirty="0"/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1" t="5969" r="8083" b="2194"/>
          <a:stretch/>
        </p:blipFill>
        <p:spPr>
          <a:xfrm>
            <a:off x="5778748" y="4137121"/>
            <a:ext cx="3960000" cy="27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288091" y="1538774"/>
                <a:ext cx="1584176" cy="6576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</a:rPr>
                                <m:t>𝑟𝑎𝑤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𝑐𝑎𝑙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91" y="1538774"/>
                <a:ext cx="1584176" cy="6576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023154" y="1494579"/>
                <a:ext cx="288032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𝑟𝑎𝑤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𝑅𝑎𝑤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𝑑𝑎𝑡𝑎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𝑠𝑖𝑚𝑢𝑙𝑎𝑡𝑖𝑜𝑛</m:t>
                      </m:r>
                    </m:oMath>
                  </m:oMathPara>
                </a14:m>
                <a:endParaRPr lang="en-US" altLang="ko-KR" b="0" dirty="0" smtClean="0"/>
              </a:p>
              <a:p>
                <a:endParaRPr lang="en-US" altLang="ko-KR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𝑐𝑎𝑙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𝐶𝑎𝑙𝑖𝑏𝑟𝑎𝑡𝑖𝑜𝑛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154" y="1494579"/>
                <a:ext cx="2880320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직사각형 31"/>
          <p:cNvSpPr/>
          <p:nvPr/>
        </p:nvSpPr>
        <p:spPr>
          <a:xfrm>
            <a:off x="6426820" y="1332997"/>
            <a:ext cx="4176464" cy="104614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" t="5969" r="7292" b="2194"/>
          <a:stretch/>
        </p:blipFill>
        <p:spPr>
          <a:xfrm>
            <a:off x="591903" y="4105960"/>
            <a:ext cx="3975331" cy="26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011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엑셀 파일 구성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5</a:t>
            </a:fld>
            <a:endParaRPr lang="ko-KR" sz="20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1" y="1620391"/>
            <a:ext cx="10396091" cy="46672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197310" y="6403319"/>
            <a:ext cx="4248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2 3D </a:t>
            </a:r>
            <a:r>
              <a:rPr lang="ko-KR" altLang="en-US" dirty="0" smtClean="0"/>
              <a:t>슬라이드</a:t>
            </a:r>
            <a:r>
              <a:rPr lang="en-US" altLang="ko-KR" dirty="0" smtClean="0"/>
              <a:t>-</a:t>
            </a:r>
            <a:r>
              <a:rPr lang="ko-KR" altLang="en-US" dirty="0" smtClean="0"/>
              <a:t>크랭크 모델의 엑셀 입력 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725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전차량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모델의 차량 분석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Rectangle 49"/>
          <p:cNvSpPr/>
          <p:nvPr/>
        </p:nvSpPr>
        <p:spPr>
          <a:xfrm>
            <a:off x="839830" y="1404367"/>
            <a:ext cx="4198585" cy="697050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smtClean="0">
                <a:latin typeface="+mn-ea"/>
              </a:rPr>
              <a:t>CATIA </a:t>
            </a:r>
            <a:r>
              <a:rPr lang="ko-KR" altLang="en-US" spc="-100" dirty="0" err="1" smtClean="0">
                <a:latin typeface="+mn-ea"/>
              </a:rPr>
              <a:t>전차량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en-US" altLang="ko-KR" spc="-100" dirty="0" smtClean="0">
                <a:latin typeface="+mn-ea"/>
              </a:rPr>
              <a:t>3D</a:t>
            </a:r>
            <a:r>
              <a:rPr lang="ko-KR" altLang="en-US" spc="-100" dirty="0" smtClean="0">
                <a:latin typeface="+mn-ea"/>
              </a:rPr>
              <a:t>모델링 파일을 </a:t>
            </a:r>
            <a:r>
              <a:rPr lang="en-US" altLang="ko-KR" spc="-100" dirty="0" err="1" smtClean="0">
                <a:latin typeface="+mn-ea"/>
              </a:rPr>
              <a:t>RecurDyn</a:t>
            </a:r>
            <a:r>
              <a:rPr lang="ko-KR" altLang="en-US" spc="-100" dirty="0" smtClean="0">
                <a:latin typeface="+mn-ea"/>
              </a:rPr>
              <a:t>으로 재현</a:t>
            </a:r>
            <a:endParaRPr lang="en-US" altLang="ko-KR" spc="-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차체 바디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smtClean="0">
                <a:latin typeface="+mn-ea"/>
              </a:rPr>
              <a:t>서스펜션 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err="1" smtClean="0">
                <a:latin typeface="+mn-ea"/>
              </a:rPr>
              <a:t>휠의</a:t>
            </a:r>
            <a:r>
              <a:rPr lang="ko-KR" altLang="en-US" spc="-100" dirty="0" smtClean="0">
                <a:latin typeface="+mn-ea"/>
              </a:rPr>
              <a:t> 질량 관성 데이터 추출</a:t>
            </a:r>
            <a:endParaRPr lang="en-US" altLang="ko-KR" spc="-1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457152"/>
                  </p:ext>
                </p:extLst>
              </p:nvPr>
            </p:nvGraphicFramePr>
            <p:xfrm>
              <a:off x="685947" y="4458362"/>
              <a:ext cx="9629305" cy="1540828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1375615">
                      <a:extLst>
                        <a:ext uri="{9D8B030D-6E8A-4147-A177-3AD203B41FA5}">
                          <a16:colId xmlns:a16="http://schemas.microsoft.com/office/drawing/2014/main" val="2662176568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1371194869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3724801135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714470459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391208133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3280839650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432279681"/>
                        </a:ext>
                      </a:extLst>
                    </a:gridCol>
                  </a:tblGrid>
                  <a:tr h="233545">
                    <a:tc>
                      <a:txBody>
                        <a:bodyPr/>
                        <a:lstStyle/>
                        <a:p>
                          <a:pPr algn="ctr"/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err="1" smtClean="0"/>
                            <a:t>Carbody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Upper arm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Low arm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Knuckle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Steer</a:t>
                          </a:r>
                          <a:r>
                            <a:rPr lang="en-US" altLang="ko-KR" baseline="0" dirty="0" smtClean="0"/>
                            <a:t> link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Wheel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0790"/>
                      </a:ext>
                    </a:extLst>
                  </a:tr>
                  <a:tr h="23354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dirty="0" smtClean="0"/>
                            <a:t>Mass </a:t>
                          </a:r>
                          <a:r>
                            <a:rPr lang="en-US" altLang="ko-KR" sz="12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2463.263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5.755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5.749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4.158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1.287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28.057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7706804"/>
                      </a:ext>
                    </a:extLst>
                  </a:tr>
                  <a:tr h="23354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dirty="0" smtClean="0"/>
                            <a:t> </a:t>
                          </a:r>
                          <a:r>
                            <a:rPr lang="en-US" altLang="ko-KR" sz="12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552.206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0.044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0.075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0.021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0.012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0.518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7280569"/>
                      </a:ext>
                    </a:extLst>
                  </a:tr>
                  <a:tr h="246439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dirty="0" smtClean="0"/>
                            <a:t> </a:t>
                          </a:r>
                          <a:r>
                            <a:rPr lang="en-US" altLang="ko-KR" sz="12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869.751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0.037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0.037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0.022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0.001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0.794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191074"/>
                      </a:ext>
                    </a:extLst>
                  </a:tr>
                  <a:tr h="23354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dirty="0" smtClean="0"/>
                            <a:t> </a:t>
                          </a:r>
                          <a:r>
                            <a:rPr lang="en-US" altLang="ko-KR" sz="12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sz="1200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1141.93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0.080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0.08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0.005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0.012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0.518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74847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64457152"/>
                  </p:ext>
                </p:extLst>
              </p:nvPr>
            </p:nvGraphicFramePr>
            <p:xfrm>
              <a:off x="685947" y="4458362"/>
              <a:ext cx="9629305" cy="1540828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1375615">
                      <a:extLst>
                        <a:ext uri="{9D8B030D-6E8A-4147-A177-3AD203B41FA5}">
                          <a16:colId xmlns:a16="http://schemas.microsoft.com/office/drawing/2014/main" val="2662176568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1371194869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3724801135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714470459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391208133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3280839650"/>
                        </a:ext>
                      </a:extLst>
                    </a:gridCol>
                    <a:gridCol w="1375615">
                      <a:extLst>
                        <a:ext uri="{9D8B030D-6E8A-4147-A177-3AD203B41FA5}">
                          <a16:colId xmlns:a16="http://schemas.microsoft.com/office/drawing/2014/main" val="432279681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err="1" smtClean="0"/>
                            <a:t>Carbody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Upper arm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Low arm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Knuckle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Steer</a:t>
                          </a:r>
                          <a:r>
                            <a:rPr lang="en-US" altLang="ko-KR" baseline="0" dirty="0" smtClean="0"/>
                            <a:t> link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Wheel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068079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42" t="-102000" r="-600000" b="-3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2463.263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5.755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5.749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4.158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1.287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28.057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770680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42" t="-198039" r="-600000" b="-2215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552.206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0.044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0.075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0.021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0.012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0.518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7280569"/>
                      </a:ext>
                    </a:extLst>
                  </a:tr>
                  <a:tr h="3216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42" t="-286792" r="-600000" b="-1132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869.751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0.037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0.037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0.022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0.001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0.794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6619107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442" t="-410000" r="-600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1141.93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0.080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0.08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0.005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0.012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0.518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748473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169" name="_x158544896" descr="EMB00004558251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54" y="2270935"/>
            <a:ext cx="1492305" cy="119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_x158544816" descr="EMB00004558251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838" y="2271975"/>
            <a:ext cx="1489678" cy="11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_x158548016" descr="EMB00004558251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022" y="2271975"/>
            <a:ext cx="1489678" cy="119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_x158548096" descr="EMB00004558251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206" y="2268464"/>
            <a:ext cx="1489678" cy="11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_x158546416" descr="EMB00004558251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390" y="2268463"/>
            <a:ext cx="1489678" cy="119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158549696" descr="EMB0000455825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574" y="2271655"/>
            <a:ext cx="1489678" cy="119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38188" y="3489186"/>
            <a:ext cx="1370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(a) </a:t>
            </a:r>
            <a:r>
              <a:rPr lang="en-US" altLang="ko-KR" sz="1200" dirty="0" err="1" smtClean="0"/>
              <a:t>CarBody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344854" y="3489186"/>
            <a:ext cx="1489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(b) Upper arm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4073046" y="3489186"/>
            <a:ext cx="1489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(c) Low arm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5778748" y="3489186"/>
            <a:ext cx="1489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(d) Knuckle</a:t>
            </a:r>
            <a:endParaRPr lang="ko-KR" altLang="en-US" sz="1200" dirty="0"/>
          </a:p>
        </p:txBody>
      </p:sp>
      <p:sp>
        <p:nvSpPr>
          <p:cNvPr id="33" name="TextBox 32"/>
          <p:cNvSpPr txBox="1"/>
          <p:nvPr/>
        </p:nvSpPr>
        <p:spPr>
          <a:xfrm>
            <a:off x="7313406" y="3489186"/>
            <a:ext cx="1489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(e) Steer link</a:t>
            </a:r>
            <a:endParaRPr lang="ko-KR" altLang="en-US" sz="1200" dirty="0"/>
          </a:p>
        </p:txBody>
      </p:sp>
      <p:sp>
        <p:nvSpPr>
          <p:cNvPr id="34" name="TextBox 33"/>
          <p:cNvSpPr txBox="1"/>
          <p:nvPr/>
        </p:nvSpPr>
        <p:spPr>
          <a:xfrm>
            <a:off x="9185614" y="3489186"/>
            <a:ext cx="10576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(f) Wheel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849887" y="3796963"/>
            <a:ext cx="39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58 </a:t>
            </a:r>
            <a:r>
              <a:rPr lang="ko-KR" altLang="en-US" sz="1200" dirty="0" smtClean="0"/>
              <a:t>차체 바디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서스펜션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및 휠 형상</a:t>
            </a:r>
            <a:endParaRPr lang="ko-KR" alt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679443" y="4140671"/>
            <a:ext cx="39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</a:t>
            </a:r>
            <a:r>
              <a:rPr lang="en-US" altLang="ko-KR" sz="1200" dirty="0" smtClean="0"/>
              <a:t> 9 </a:t>
            </a:r>
            <a:r>
              <a:rPr lang="ko-KR" altLang="en-US" sz="1200" dirty="0" err="1" smtClean="0"/>
              <a:t>강체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물성치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표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395160"/>
                  </p:ext>
                </p:extLst>
              </p:nvPr>
            </p:nvGraphicFramePr>
            <p:xfrm>
              <a:off x="691608" y="6501929"/>
              <a:ext cx="7704856" cy="609600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3852428">
                      <a:extLst>
                        <a:ext uri="{9D8B030D-6E8A-4147-A177-3AD203B41FA5}">
                          <a16:colId xmlns:a16="http://schemas.microsoft.com/office/drawing/2014/main" val="640388456"/>
                        </a:ext>
                      </a:extLst>
                    </a:gridCol>
                    <a:gridCol w="3852428">
                      <a:extLst>
                        <a:ext uri="{9D8B030D-6E8A-4147-A177-3AD203B41FA5}">
                          <a16:colId xmlns:a16="http://schemas.microsoft.com/office/drawing/2014/main" val="2233009296"/>
                        </a:ext>
                      </a:extLst>
                    </a:gridCol>
                  </a:tblGrid>
                  <a:tr h="28353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Spring coefficient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Damping coefficient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724685"/>
                      </a:ext>
                    </a:extLst>
                  </a:tr>
                  <a:tr h="283537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120,000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12,000(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368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표 2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4395160"/>
                  </p:ext>
                </p:extLst>
              </p:nvPr>
            </p:nvGraphicFramePr>
            <p:xfrm>
              <a:off x="691608" y="6501929"/>
              <a:ext cx="7704856" cy="609600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3852428">
                      <a:extLst>
                        <a:ext uri="{9D8B030D-6E8A-4147-A177-3AD203B41FA5}">
                          <a16:colId xmlns:a16="http://schemas.microsoft.com/office/drawing/2014/main" val="640388456"/>
                        </a:ext>
                      </a:extLst>
                    </a:gridCol>
                    <a:gridCol w="3852428">
                      <a:extLst>
                        <a:ext uri="{9D8B030D-6E8A-4147-A177-3AD203B41FA5}">
                          <a16:colId xmlns:a16="http://schemas.microsoft.com/office/drawing/2014/main" val="223300929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Spring coefficient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Damping coefficient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7246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0"/>
                          <a:stretch>
                            <a:fillRect l="-158" t="-104000" r="-100000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10"/>
                          <a:stretch>
                            <a:fillRect l="-100316" t="-104000" r="-158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368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8" name="TextBox 37"/>
          <p:cNvSpPr txBox="1"/>
          <p:nvPr/>
        </p:nvSpPr>
        <p:spPr>
          <a:xfrm>
            <a:off x="666180" y="6228903"/>
            <a:ext cx="39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</a:t>
            </a:r>
            <a:r>
              <a:rPr lang="en-US" altLang="ko-KR" sz="1200" dirty="0" smtClean="0"/>
              <a:t> 10 </a:t>
            </a:r>
            <a:r>
              <a:rPr lang="ko-KR" altLang="en-US" sz="1200" dirty="0" smtClean="0"/>
              <a:t>스프링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댐퍼</a:t>
            </a:r>
            <a:r>
              <a:rPr lang="ko-KR" altLang="en-US" sz="1200" dirty="0" smtClean="0"/>
              <a:t> 힘 </a:t>
            </a:r>
            <a:r>
              <a:rPr lang="ko-KR" altLang="en-US" sz="1200" dirty="0" err="1" smtClean="0"/>
              <a:t>파라미터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763059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전차량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모델의 자유도 분석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Rectangle 49"/>
          <p:cNvSpPr/>
          <p:nvPr/>
        </p:nvSpPr>
        <p:spPr>
          <a:xfrm>
            <a:off x="882204" y="1404367"/>
            <a:ext cx="6021200" cy="37388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각 바디의 하드 포인트를 기반으로 조인트 생성 및 </a:t>
            </a:r>
            <a:r>
              <a:rPr lang="ko-KR" altLang="en-US" spc="-100" dirty="0" err="1" smtClean="0">
                <a:latin typeface="+mn-ea"/>
              </a:rPr>
              <a:t>전차량</a:t>
            </a:r>
            <a:r>
              <a:rPr lang="ko-KR" altLang="en-US" spc="-100" dirty="0" smtClean="0">
                <a:latin typeface="+mn-ea"/>
              </a:rPr>
              <a:t> 모델 자유도 계산</a:t>
            </a:r>
            <a:endParaRPr lang="en-US" altLang="ko-KR" spc="-100" dirty="0" smtClean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2843370"/>
              </p:ext>
            </p:extLst>
          </p:nvPr>
        </p:nvGraphicFramePr>
        <p:xfrm>
          <a:off x="4698628" y="2412479"/>
          <a:ext cx="5544615" cy="2438400"/>
        </p:xfrm>
        <a:graphic>
          <a:graphicData uri="http://schemas.openxmlformats.org/drawingml/2006/table">
            <a:tbl>
              <a:tblPr firstRow="1" bandRow="1">
                <a:tableStyleId>{7CE60E57-7134-46F5-8AC9-E86A21D04B73}</a:tableStyleId>
              </a:tblPr>
              <a:tblGrid>
                <a:gridCol w="1848205">
                  <a:extLst>
                    <a:ext uri="{9D8B030D-6E8A-4147-A177-3AD203B41FA5}">
                      <a16:colId xmlns:a16="http://schemas.microsoft.com/office/drawing/2014/main" val="1811425736"/>
                    </a:ext>
                  </a:extLst>
                </a:gridCol>
                <a:gridCol w="1848205">
                  <a:extLst>
                    <a:ext uri="{9D8B030D-6E8A-4147-A177-3AD203B41FA5}">
                      <a16:colId xmlns:a16="http://schemas.microsoft.com/office/drawing/2014/main" val="456230035"/>
                    </a:ext>
                  </a:extLst>
                </a:gridCol>
                <a:gridCol w="1848205">
                  <a:extLst>
                    <a:ext uri="{9D8B030D-6E8A-4147-A177-3AD203B41FA5}">
                      <a16:colId xmlns:a16="http://schemas.microsoft.com/office/drawing/2014/main" val="4259100957"/>
                    </a:ext>
                  </a:extLst>
                </a:gridCol>
              </a:tblGrid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Name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Base body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Action Body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835728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Upper arm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Knuckle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994600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Low arm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Knuckle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1709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Car body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Upper arm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5940353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R2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Car body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Low arm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426898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CarBody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Steerlink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18116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U1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Knuckle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Steer link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3428346"/>
                  </a:ext>
                </a:extLst>
              </a:tr>
              <a:tr h="2700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Spring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Car body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Knuckle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617082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4719780" y="2124447"/>
            <a:ext cx="39392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</a:t>
            </a:r>
            <a:r>
              <a:rPr lang="en-US" altLang="ko-KR" sz="1200" dirty="0" smtClean="0"/>
              <a:t> 11 </a:t>
            </a:r>
            <a:r>
              <a:rPr lang="ko-KR" altLang="en-US" sz="1200" dirty="0" smtClean="0"/>
              <a:t>조인트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및 힘 요소 연결 정보</a:t>
            </a:r>
            <a:endParaRPr lang="ko-KR" altLang="en-US" sz="1200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8798891"/>
              </p:ext>
            </p:extLst>
          </p:nvPr>
        </p:nvGraphicFramePr>
        <p:xfrm>
          <a:off x="4698629" y="4860751"/>
          <a:ext cx="5530203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3401">
                  <a:extLst>
                    <a:ext uri="{9D8B030D-6E8A-4147-A177-3AD203B41FA5}">
                      <a16:colId xmlns:a16="http://schemas.microsoft.com/office/drawing/2014/main" val="3589788113"/>
                    </a:ext>
                  </a:extLst>
                </a:gridCol>
                <a:gridCol w="1843401">
                  <a:extLst>
                    <a:ext uri="{9D8B030D-6E8A-4147-A177-3AD203B41FA5}">
                      <a16:colId xmlns:a16="http://schemas.microsoft.com/office/drawing/2014/main" val="3611548928"/>
                    </a:ext>
                  </a:extLst>
                </a:gridCol>
                <a:gridCol w="1843401">
                  <a:extLst>
                    <a:ext uri="{9D8B030D-6E8A-4147-A177-3AD203B41FA5}">
                      <a16:colId xmlns:a16="http://schemas.microsoft.com/office/drawing/2014/main" val="3897450535"/>
                    </a:ext>
                  </a:extLst>
                </a:gridCol>
              </a:tblGrid>
              <a:tr h="24213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갯</a:t>
                      </a:r>
                      <a:r>
                        <a:rPr lang="ko-KR" altLang="en-US" dirty="0" smtClean="0"/>
                        <a:t> 수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자유도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537250"/>
                  </a:ext>
                </a:extLst>
              </a:tr>
              <a:tr h="242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강체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132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421891"/>
                  </a:ext>
                </a:extLst>
              </a:tr>
              <a:tr h="242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그라운드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17405"/>
                  </a:ext>
                </a:extLst>
              </a:tr>
              <a:tr h="242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회전 조인트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-60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00863"/>
                  </a:ext>
                </a:extLst>
              </a:tr>
              <a:tr h="242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구면 조인트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-36</a:t>
                      </a:r>
                      <a:endParaRPr lang="ko-KR" alt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2668927"/>
                  </a:ext>
                </a:extLst>
              </a:tr>
              <a:tr h="2421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 smtClean="0"/>
                        <a:t>유니버셜</a:t>
                      </a:r>
                      <a:r>
                        <a:rPr lang="ko-KR" altLang="en-US" dirty="0" smtClean="0"/>
                        <a:t> 조인트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-16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9572329"/>
                  </a:ext>
                </a:extLst>
              </a:tr>
              <a:tr h="24213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dirty="0" smtClean="0"/>
                        <a:t>총 자유도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167171"/>
                  </a:ext>
                </a:extLst>
              </a:tr>
            </a:tbl>
          </a:graphicData>
        </a:graphic>
      </p:graphicFrame>
      <p:sp>
        <p:nvSpPr>
          <p:cNvPr id="39" name="TextBox 38"/>
          <p:cNvSpPr txBox="1"/>
          <p:nvPr/>
        </p:nvSpPr>
        <p:spPr>
          <a:xfrm>
            <a:off x="1344082" y="6410330"/>
            <a:ext cx="23305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59 </a:t>
            </a:r>
            <a:r>
              <a:rPr lang="ko-KR" altLang="en-US" sz="1200" dirty="0" smtClean="0"/>
              <a:t>차량 조인트 연결</a:t>
            </a:r>
            <a:endParaRPr lang="ko-KR" altLang="en-US" sz="1200" dirty="0"/>
          </a:p>
        </p:txBody>
      </p:sp>
      <p:grpSp>
        <p:nvGrpSpPr>
          <p:cNvPr id="2" name="그룹 1"/>
          <p:cNvGrpSpPr/>
          <p:nvPr/>
        </p:nvGrpSpPr>
        <p:grpSpPr>
          <a:xfrm>
            <a:off x="407312" y="2741646"/>
            <a:ext cx="4404084" cy="3607277"/>
            <a:chOff x="334134" y="2322256"/>
            <a:chExt cx="4404084" cy="3607277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134" y="2322256"/>
              <a:ext cx="3818940" cy="3551992"/>
            </a:xfrm>
            <a:prstGeom prst="rect">
              <a:avLst/>
            </a:prstGeom>
          </p:spPr>
        </p:pic>
        <p:cxnSp>
          <p:nvCxnSpPr>
            <p:cNvPr id="21" name="직선 화살표 연결선 20"/>
            <p:cNvCxnSpPr/>
            <p:nvPr/>
          </p:nvCxnSpPr>
          <p:spPr>
            <a:xfrm flipH="1">
              <a:off x="3081993" y="3132559"/>
              <a:ext cx="536515" cy="8260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350250" y="2824782"/>
              <a:ext cx="939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Spring</a:t>
              </a:r>
              <a:endParaRPr lang="ko-KR" altLang="en-US" dirty="0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 flipH="1">
              <a:off x="3363737" y="3578105"/>
              <a:ext cx="394668" cy="5789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618508" y="3270328"/>
              <a:ext cx="939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S1</a:t>
              </a:r>
              <a:endParaRPr lang="ko-KR" altLang="en-US" dirty="0"/>
            </a:p>
          </p:txBody>
        </p:sp>
        <p:cxnSp>
          <p:nvCxnSpPr>
            <p:cNvPr id="25" name="직선 화살표 연결선 24"/>
            <p:cNvCxnSpPr/>
            <p:nvPr/>
          </p:nvCxnSpPr>
          <p:spPr>
            <a:xfrm flipH="1">
              <a:off x="3505583" y="4238193"/>
              <a:ext cx="394668" cy="578995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798277" y="3930416"/>
              <a:ext cx="939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U1</a:t>
              </a:r>
              <a:endParaRPr lang="ko-KR" altLang="en-US" dirty="0"/>
            </a:p>
          </p:txBody>
        </p:sp>
        <p:cxnSp>
          <p:nvCxnSpPr>
            <p:cNvPr id="27" name="직선 화살표 연결선 26"/>
            <p:cNvCxnSpPr/>
            <p:nvPr/>
          </p:nvCxnSpPr>
          <p:spPr>
            <a:xfrm flipV="1">
              <a:off x="2937326" y="5210405"/>
              <a:ext cx="318079" cy="46663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762976" y="5621756"/>
              <a:ext cx="939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S2</a:t>
              </a:r>
              <a:endParaRPr lang="ko-KR" altLang="en-US" dirty="0"/>
            </a:p>
          </p:txBody>
        </p:sp>
        <p:cxnSp>
          <p:nvCxnSpPr>
            <p:cNvPr id="29" name="직선 화살표 연결선 28"/>
            <p:cNvCxnSpPr/>
            <p:nvPr/>
          </p:nvCxnSpPr>
          <p:spPr>
            <a:xfrm>
              <a:off x="2258079" y="4344077"/>
              <a:ext cx="482793" cy="500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1966187" y="4069313"/>
              <a:ext cx="939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S3</a:t>
              </a:r>
              <a:endParaRPr lang="ko-KR" altLang="en-US" dirty="0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V="1">
              <a:off x="2290963" y="5066262"/>
              <a:ext cx="330150" cy="467956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화살표 연결선 31"/>
            <p:cNvCxnSpPr/>
            <p:nvPr/>
          </p:nvCxnSpPr>
          <p:spPr>
            <a:xfrm>
              <a:off x="2348968" y="3848101"/>
              <a:ext cx="482793" cy="50097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048181" y="5486147"/>
              <a:ext cx="939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R2</a:t>
              </a:r>
              <a:endParaRPr lang="ko-KR" alt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84312" y="3577329"/>
              <a:ext cx="9399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R1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11864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전차량 모델 검증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Rectangle 49"/>
          <p:cNvSpPr/>
          <p:nvPr/>
        </p:nvSpPr>
        <p:spPr>
          <a:xfrm>
            <a:off x="666180" y="1404367"/>
            <a:ext cx="5115503" cy="1061829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err="1" smtClean="0">
                <a:latin typeface="+mn-ea"/>
              </a:rPr>
              <a:t>RecurDyn</a:t>
            </a:r>
            <a:r>
              <a:rPr lang="ko-KR" altLang="en-US" spc="-100" dirty="0" smtClean="0">
                <a:latin typeface="+mn-ea"/>
              </a:rPr>
              <a:t>과 개발 프로그램의 시뮬레이션 비교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차체 바디는 고정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smtClean="0">
                <a:latin typeface="+mn-ea"/>
              </a:rPr>
              <a:t>자중에 의한 오른쪽 앞 서스펜션의 거동 비교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진행방향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smtClean="0">
                <a:latin typeface="+mn-ea"/>
              </a:rPr>
              <a:t>횡 방향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smtClean="0">
                <a:latin typeface="+mn-ea"/>
              </a:rPr>
              <a:t>수직방향 일치함을 확인</a:t>
            </a:r>
            <a:endParaRPr lang="en-US" altLang="ko-KR" spc="-100" dirty="0" smtClean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18308" y="6761185"/>
            <a:ext cx="3124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61 </a:t>
            </a:r>
            <a:r>
              <a:rPr lang="ko-KR" altLang="en-US" sz="1200" dirty="0" err="1" smtClean="0"/>
              <a:t>휠의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진행방항</a:t>
            </a:r>
            <a:r>
              <a:rPr lang="ko-KR" altLang="en-US" sz="1200" dirty="0" smtClean="0"/>
              <a:t> 위치 결과 비교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002884" y="6726829"/>
            <a:ext cx="2736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62 </a:t>
            </a:r>
            <a:r>
              <a:rPr lang="ko-KR" altLang="en-US" sz="1200" dirty="0" err="1" smtClean="0"/>
              <a:t>휠의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횡방향</a:t>
            </a:r>
            <a:r>
              <a:rPr lang="ko-KR" altLang="en-US" sz="1200" dirty="0" smtClean="0"/>
              <a:t> 위치 결과 비교</a:t>
            </a:r>
            <a:endParaRPr lang="ko-KR" altLang="en-US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6930876" y="3852639"/>
            <a:ext cx="28168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60 </a:t>
            </a:r>
            <a:r>
              <a:rPr lang="ko-KR" altLang="en-US" sz="1200" dirty="0" err="1" smtClean="0"/>
              <a:t>휠의</a:t>
            </a:r>
            <a:r>
              <a:rPr lang="ko-KR" altLang="en-US" sz="1200" dirty="0" smtClean="0"/>
              <a:t> 수직방향 위치 결과 비교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표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5261237"/>
                  </p:ext>
                </p:extLst>
              </p:nvPr>
            </p:nvGraphicFramePr>
            <p:xfrm>
              <a:off x="739423" y="3369092"/>
              <a:ext cx="4769086" cy="609600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2384543">
                      <a:extLst>
                        <a:ext uri="{9D8B030D-6E8A-4147-A177-3AD203B41FA5}">
                          <a16:colId xmlns:a16="http://schemas.microsoft.com/office/drawing/2014/main" val="640388456"/>
                        </a:ext>
                      </a:extLst>
                    </a:gridCol>
                    <a:gridCol w="2384543">
                      <a:extLst>
                        <a:ext uri="{9D8B030D-6E8A-4147-A177-3AD203B41FA5}">
                          <a16:colId xmlns:a16="http://schemas.microsoft.com/office/drawing/2014/main" val="2233009296"/>
                        </a:ext>
                      </a:extLst>
                    </a:gridCol>
                  </a:tblGrid>
                  <a:tr h="2283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Spring coefficient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Damping coefficient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724685"/>
                      </a:ext>
                    </a:extLst>
                  </a:tr>
                  <a:tr h="228309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10,000 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100(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423680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표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15261237"/>
                  </p:ext>
                </p:extLst>
              </p:nvPr>
            </p:nvGraphicFramePr>
            <p:xfrm>
              <a:off x="739423" y="3369092"/>
              <a:ext cx="4769086" cy="609600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2384543">
                      <a:extLst>
                        <a:ext uri="{9D8B030D-6E8A-4147-A177-3AD203B41FA5}">
                          <a16:colId xmlns:a16="http://schemas.microsoft.com/office/drawing/2014/main" val="640388456"/>
                        </a:ext>
                      </a:extLst>
                    </a:gridCol>
                    <a:gridCol w="2384543">
                      <a:extLst>
                        <a:ext uri="{9D8B030D-6E8A-4147-A177-3AD203B41FA5}">
                          <a16:colId xmlns:a16="http://schemas.microsoft.com/office/drawing/2014/main" val="2233009296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Spring coefficient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Damping coefficient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172468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55" t="-104000" r="-100255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100512" t="-104000" r="-512" b="-2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36804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2" name="TextBox 31"/>
          <p:cNvSpPr txBox="1"/>
          <p:nvPr/>
        </p:nvSpPr>
        <p:spPr>
          <a:xfrm>
            <a:off x="522164" y="3060551"/>
            <a:ext cx="2644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표</a:t>
            </a:r>
            <a:r>
              <a:rPr lang="en-US" altLang="ko-KR" sz="1200" dirty="0" smtClean="0"/>
              <a:t> 12 </a:t>
            </a:r>
            <a:r>
              <a:rPr lang="ko-KR" altLang="en-US" sz="1200" dirty="0" smtClean="0"/>
              <a:t>스프링</a:t>
            </a:r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댐퍼</a:t>
            </a:r>
            <a:r>
              <a:rPr lang="ko-KR" altLang="en-US" sz="1200" dirty="0" smtClean="0"/>
              <a:t> 힘 요소</a:t>
            </a:r>
            <a:endParaRPr lang="ko-KR" altLang="en-US" sz="12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" t="5231" r="8156" b="3101"/>
          <a:stretch/>
        </p:blipFill>
        <p:spPr>
          <a:xfrm>
            <a:off x="1098228" y="4304765"/>
            <a:ext cx="4104000" cy="2448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6216" r="8156" b="3012"/>
          <a:stretch/>
        </p:blipFill>
        <p:spPr>
          <a:xfrm>
            <a:off x="6138788" y="4284687"/>
            <a:ext cx="4104000" cy="2448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t="5231" r="8877" b="3101"/>
          <a:stretch/>
        </p:blipFill>
        <p:spPr>
          <a:xfrm>
            <a:off x="6138788" y="1333812"/>
            <a:ext cx="4104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8599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전차량 모델 검증 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(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수직 위치 비교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)</a:t>
              </a:r>
              <a:endParaRPr lang="ko-KR" altLang="en-US" sz="2400" b="1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Yoon 봄날 M" pitchFamily="18" charset="-127"/>
                <a:ea typeface="Yoon 봄날 M" pitchFamily="18" charset="-127"/>
                <a:cs typeface="Arial" pitchFamily="34" charset="0"/>
              </a:endParaRP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5" name="TextBox 24"/>
          <p:cNvSpPr txBox="1"/>
          <p:nvPr/>
        </p:nvSpPr>
        <p:spPr>
          <a:xfrm>
            <a:off x="6257781" y="3906402"/>
            <a:ext cx="3146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64 </a:t>
            </a:r>
            <a:r>
              <a:rPr lang="en-US" altLang="ko-KR" sz="1200" dirty="0" err="1" smtClean="0"/>
              <a:t>Knuckle의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위치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결과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비교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1328674" y="6804967"/>
            <a:ext cx="31964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65 Low arm</a:t>
            </a:r>
            <a:r>
              <a:rPr lang="ko-KR" altLang="en-US" sz="1200" dirty="0" smtClean="0"/>
              <a:t>의 수직방향 위치 결과 비교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6230883" y="6738462"/>
            <a:ext cx="3697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66 Upper arm</a:t>
            </a:r>
            <a:r>
              <a:rPr lang="ko-KR" altLang="en-US" sz="1200" dirty="0" smtClean="0"/>
              <a:t>의 수직방향 위치 결과 비교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1184658" y="3923232"/>
            <a:ext cx="33404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63 Steer </a:t>
            </a:r>
            <a:r>
              <a:rPr lang="en-US" altLang="ko-KR" sz="1200" dirty="0" err="1" smtClean="0"/>
              <a:t>bar의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수직방향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위치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결과</a:t>
            </a:r>
            <a:r>
              <a:rPr lang="en-US" altLang="ko-KR" sz="1200" dirty="0" smtClean="0"/>
              <a:t> </a:t>
            </a:r>
            <a:r>
              <a:rPr lang="en-US" altLang="ko-KR" sz="1200" dirty="0" err="1" smtClean="0"/>
              <a:t>비교</a:t>
            </a:r>
            <a:endParaRPr lang="ko-KR" altLang="en-US" sz="1200" dirty="0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52400" y="152400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t="6051" r="8877" b="2834"/>
          <a:stretch/>
        </p:blipFill>
        <p:spPr>
          <a:xfrm>
            <a:off x="766950" y="1469392"/>
            <a:ext cx="4104000" cy="2448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" t="6051" r="8877" b="2834"/>
          <a:stretch/>
        </p:blipFill>
        <p:spPr>
          <a:xfrm>
            <a:off x="5634732" y="1458402"/>
            <a:ext cx="4104000" cy="2448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0" t="5798" r="8877" b="3644"/>
          <a:stretch/>
        </p:blipFill>
        <p:spPr>
          <a:xfrm>
            <a:off x="766950" y="4278599"/>
            <a:ext cx="4104000" cy="244800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5" t="5967" r="8877" b="2745"/>
          <a:stretch/>
        </p:blipFill>
        <p:spPr>
          <a:xfrm>
            <a:off x="5619485" y="4278599"/>
            <a:ext cx="4104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554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UA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타이어 모델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0" name="Rectangle 49"/>
          <p:cNvSpPr/>
          <p:nvPr/>
        </p:nvSpPr>
        <p:spPr>
          <a:xfrm>
            <a:off x="840028" y="1881328"/>
            <a:ext cx="973343" cy="37388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수직력</a:t>
            </a:r>
            <a:endParaRPr lang="en-US" altLang="ko-KR" spc="-100" dirty="0" smtClean="0">
              <a:latin typeface="+mn-ea"/>
            </a:endParaRPr>
          </a:p>
        </p:txBody>
      </p:sp>
      <p:sp>
        <p:nvSpPr>
          <p:cNvPr id="18" name="Rectangle 49"/>
          <p:cNvSpPr/>
          <p:nvPr/>
        </p:nvSpPr>
        <p:spPr>
          <a:xfrm>
            <a:off x="828044" y="3420591"/>
            <a:ext cx="1356462" cy="37388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 smtClean="0">
                <a:latin typeface="+mn-ea"/>
              </a:rPr>
              <a:t>길이방향</a:t>
            </a:r>
            <a:r>
              <a:rPr lang="ko-KR" altLang="en-US" spc="-100" dirty="0" smtClean="0">
                <a:latin typeface="+mn-ea"/>
              </a:rPr>
              <a:t> 힘</a:t>
            </a:r>
            <a:endParaRPr lang="en-US" altLang="ko-KR" spc="-100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695077" y="2433051"/>
                <a:ext cx="31163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ko-KR" alt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077" y="2433051"/>
                <a:ext cx="311631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2322364" y="2901736"/>
                <a:ext cx="5400600" cy="2805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수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직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력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</a:rPr>
                      <m:t>Tire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1200" dirty="0" smtClean="0"/>
                  <a:t> 수직 강성 </a:t>
                </a:r>
                <a:r>
                  <a:rPr lang="en-US" altLang="ko-KR" sz="1200" dirty="0" smtClean="0"/>
                  <a:t>,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ko-KR" altLang="en-US" sz="1200" dirty="0" smtClean="0"/>
                  <a:t> </a:t>
                </a:r>
                <a:r>
                  <a:rPr lang="en-US" altLang="ko-KR" sz="1200" dirty="0" smtClean="0"/>
                  <a:t>=</a:t>
                </a:r>
                <a:r>
                  <a:rPr lang="ko-KR" altLang="en-US" sz="1200" dirty="0" err="1" smtClean="0"/>
                  <a:t>침투량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2364" y="2901736"/>
                <a:ext cx="5400600" cy="280526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5" name="그룹 74"/>
          <p:cNvGrpSpPr/>
          <p:nvPr/>
        </p:nvGrpSpPr>
        <p:grpSpPr>
          <a:xfrm>
            <a:off x="6786860" y="1605097"/>
            <a:ext cx="3393372" cy="1886117"/>
            <a:chOff x="6497262" y="2130416"/>
            <a:chExt cx="3393372" cy="1886117"/>
          </a:xfrm>
        </p:grpSpPr>
        <p:sp>
          <p:nvSpPr>
            <p:cNvPr id="39" name="타원 38"/>
            <p:cNvSpPr/>
            <p:nvPr/>
          </p:nvSpPr>
          <p:spPr>
            <a:xfrm>
              <a:off x="7076709" y="2130416"/>
              <a:ext cx="1895319" cy="177215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6570836" y="3636615"/>
              <a:ext cx="2664296" cy="9879"/>
            </a:xfrm>
            <a:prstGeom prst="line">
              <a:avLst/>
            </a:prstGeom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09618" y="2295888"/>
                  <a:ext cx="378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</a:rPr>
                          <m:t>𝜌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9618" y="2295888"/>
                  <a:ext cx="378820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직선 화살표 연결선 34"/>
            <p:cNvCxnSpPr/>
            <p:nvPr/>
          </p:nvCxnSpPr>
          <p:spPr>
            <a:xfrm flipH="1">
              <a:off x="6497262" y="3646494"/>
              <a:ext cx="789426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6834011" y="3647201"/>
                  <a:ext cx="4850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ko-KR" altLang="en-US" sz="1800" dirty="0"/>
                </a:p>
              </p:txBody>
            </p:sp>
          </mc:Choice>
          <mc:Fallback xmlns=""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4011" y="3647201"/>
                  <a:ext cx="48503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직선 화살표 연결선 36"/>
            <p:cNvCxnSpPr/>
            <p:nvPr/>
          </p:nvCxnSpPr>
          <p:spPr>
            <a:xfrm>
              <a:off x="9116044" y="3060551"/>
              <a:ext cx="774590" cy="0"/>
            </a:xfrm>
            <a:prstGeom prst="straightConnector1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직선 화살표 연결선 50"/>
            <p:cNvCxnSpPr/>
            <p:nvPr/>
          </p:nvCxnSpPr>
          <p:spPr>
            <a:xfrm>
              <a:off x="7995136" y="3636615"/>
              <a:ext cx="0" cy="287655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/>
            <p:cNvCxnSpPr>
              <a:endCxn id="39" idx="7"/>
            </p:cNvCxnSpPr>
            <p:nvPr/>
          </p:nvCxnSpPr>
          <p:spPr>
            <a:xfrm flipV="1">
              <a:off x="7995136" y="2389942"/>
              <a:ext cx="699329" cy="648961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직사각형 60"/>
                <p:cNvSpPr/>
                <p:nvPr/>
              </p:nvSpPr>
              <p:spPr>
                <a:xfrm>
                  <a:off x="7988591" y="3605609"/>
                  <a:ext cx="360996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oMath>
                    </m:oMathPara>
                  </a14:m>
                  <a:endParaRPr lang="ko-KR" altLang="en-US" sz="1600" dirty="0"/>
                </a:p>
              </p:txBody>
            </p:sp>
          </mc:Choice>
          <mc:Fallback xmlns="">
            <p:sp>
              <p:nvSpPr>
                <p:cNvPr id="61" name="직사각형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8591" y="3605609"/>
                  <a:ext cx="360996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직선 연결선 65"/>
            <p:cNvCxnSpPr/>
            <p:nvPr/>
          </p:nvCxnSpPr>
          <p:spPr>
            <a:xfrm>
              <a:off x="8001486" y="3016493"/>
              <a:ext cx="0" cy="589116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/>
                <p:cNvSpPr txBox="1"/>
                <p:nvPr/>
              </p:nvSpPr>
              <p:spPr>
                <a:xfrm>
                  <a:off x="7632176" y="3092489"/>
                  <a:ext cx="378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ko-KR" altLang="en-US" sz="2000" i="1" dirty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69" name="TextBox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32176" y="3092489"/>
                  <a:ext cx="378820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/>
                <p:cNvSpPr txBox="1"/>
                <p:nvPr/>
              </p:nvSpPr>
              <p:spPr>
                <a:xfrm>
                  <a:off x="9018302" y="2637526"/>
                  <a:ext cx="48503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ko-KR" sz="1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ko-KR" altLang="en-US" sz="1800" dirty="0"/>
                </a:p>
              </p:txBody>
            </p:sp>
          </mc:Choice>
          <mc:Fallback xmlns="">
            <p:sp>
              <p:nvSpPr>
                <p:cNvPr id="71" name="TextBox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8302" y="2637526"/>
                  <a:ext cx="485037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/>
                <p:cNvSpPr txBox="1"/>
                <p:nvPr/>
              </p:nvSpPr>
              <p:spPr>
                <a:xfrm>
                  <a:off x="7404889" y="2524913"/>
                  <a:ext cx="37882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ko-KR" altLang="en-US" sz="200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ko-KR" altLang="en-US" sz="2000" dirty="0"/>
                </a:p>
              </p:txBody>
            </p:sp>
          </mc:Choice>
          <mc:Fallback xmlns="">
            <p:sp>
              <p:nvSpPr>
                <p:cNvPr id="96" name="TextBox 9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04889" y="2524913"/>
                  <a:ext cx="378820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TextBox 77"/>
          <p:cNvSpPr txBox="1"/>
          <p:nvPr/>
        </p:nvSpPr>
        <p:spPr>
          <a:xfrm>
            <a:off x="1161782" y="3879981"/>
            <a:ext cx="113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○  Slip ratio</a:t>
            </a:r>
            <a:endParaRPr lang="ko-KR" altLang="en-US" dirty="0"/>
          </a:p>
        </p:txBody>
      </p:sp>
      <p:grpSp>
        <p:nvGrpSpPr>
          <p:cNvPr id="82" name="그룹 81"/>
          <p:cNvGrpSpPr/>
          <p:nvPr/>
        </p:nvGrpSpPr>
        <p:grpSpPr>
          <a:xfrm>
            <a:off x="1018589" y="4284687"/>
            <a:ext cx="4274769" cy="1340880"/>
            <a:chOff x="751198" y="4284687"/>
            <a:chExt cx="4274769" cy="13408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TextBox 72"/>
                <p:cNvSpPr txBox="1"/>
                <p:nvPr/>
              </p:nvSpPr>
              <p:spPr>
                <a:xfrm>
                  <a:off x="3406341" y="5062366"/>
                  <a:ext cx="1224136" cy="2805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𝑑𝑢𝑟𝑖𝑛𝑔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𝑡𝑟𝑎𝑐𝑡𝑖𝑜𝑛</m:t>
                        </m:r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73" name="TextBox 7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341" y="5062366"/>
                  <a:ext cx="1224136" cy="280526"/>
                </a:xfrm>
                <a:prstGeom prst="rect">
                  <a:avLst/>
                </a:prstGeom>
                <a:blipFill>
                  <a:blip r:embed="rId12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1" name="그룹 80"/>
            <p:cNvGrpSpPr/>
            <p:nvPr/>
          </p:nvGrpSpPr>
          <p:grpSpPr>
            <a:xfrm>
              <a:off x="751198" y="4284687"/>
              <a:ext cx="4274769" cy="1340880"/>
              <a:chOff x="751198" y="4180177"/>
              <a:chExt cx="4274769" cy="1340880"/>
            </a:xfrm>
          </p:grpSpPr>
          <p:grpSp>
            <p:nvGrpSpPr>
              <p:cNvPr id="80" name="그룹 79"/>
              <p:cNvGrpSpPr/>
              <p:nvPr/>
            </p:nvGrpSpPr>
            <p:grpSpPr>
              <a:xfrm>
                <a:off x="751198" y="4180177"/>
                <a:ext cx="3915283" cy="1340880"/>
                <a:chOff x="783345" y="4108075"/>
                <a:chExt cx="3915283" cy="1340880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/>
                    <p:cNvSpPr txBox="1"/>
                    <p:nvPr/>
                  </p:nvSpPr>
                  <p:spPr>
                    <a:xfrm>
                      <a:off x="783345" y="4108075"/>
                      <a:ext cx="3116319" cy="134088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altLang="ko-KR" sz="1800" b="0" i="1" smtClean="0">
                                <a:latin typeface="Cambria Math" panose="02040503050406030204" pitchFamily="18" charset="0"/>
                              </a:rPr>
                              <m:t> 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altLang="ko-KR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ko-K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&gt;0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  </m:t>
                                      </m:r>
                                      <m:f>
                                        <m:fPr>
                                          <m:ctrlPr>
                                            <a:rPr lang="en-US" altLang="ko-KR" sz="1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ko-KR" sz="1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𝑉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ko-KR" sz="1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r>
                                        <a:rPr lang="en-US" altLang="ko-KR" sz="1800" b="0" i="1" smtClean="0">
                                          <a:latin typeface="Cambria Math" panose="02040503050406030204" pitchFamily="18" charset="0"/>
                                        </a:rPr>
                                        <m:t>&lt;0</m:t>
                                      </m:r>
                                    </m:e>
                                  </m:mr>
                                </m:m>
                              </m:e>
                            </m:d>
                          </m:oMath>
                        </m:oMathPara>
                      </a14:m>
                      <a:endParaRPr lang="ko-KR" altLang="en-US" sz="1800" dirty="0"/>
                    </a:p>
                  </p:txBody>
                </p:sp>
              </mc:Choice>
              <mc:Fallback xmlns="">
                <p:sp>
                  <p:nvSpPr>
                    <p:cNvPr id="70" name="TextBox 6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83345" y="4108075"/>
                      <a:ext cx="3116319" cy="1340880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2" name="TextBox 71"/>
                    <p:cNvSpPr txBox="1"/>
                    <p:nvPr/>
                  </p:nvSpPr>
                  <p:spPr>
                    <a:xfrm>
                      <a:off x="3402484" y="4296805"/>
                      <a:ext cx="1296144" cy="28052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𝑑𝑢𝑟𝑖𝑛𝑔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200" b="0" i="1" smtClean="0">
                                <a:latin typeface="Cambria Math" panose="02040503050406030204" pitchFamily="18" charset="0"/>
                              </a:rPr>
                              <m:t>𝑏𝑟𝑎𝑘𝑖𝑛𝑔</m:t>
                            </m:r>
                          </m:oMath>
                        </m:oMathPara>
                      </a14:m>
                      <a:endParaRPr lang="ko-KR" altLang="en-US" sz="1200" dirty="0"/>
                    </a:p>
                  </p:txBody>
                </p:sp>
              </mc:Choice>
              <mc:Fallback xmlns="">
                <p:sp>
                  <p:nvSpPr>
                    <p:cNvPr id="72" name="TextBox 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484" y="4296805"/>
                      <a:ext cx="1296144" cy="280526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ko-KR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9" name="직사각형 78"/>
              <p:cNvSpPr/>
              <p:nvPr/>
            </p:nvSpPr>
            <p:spPr>
              <a:xfrm>
                <a:off x="4841236" y="4684233"/>
                <a:ext cx="18473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ko-KR" altLang="en-US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/>
              <p:cNvSpPr txBox="1"/>
              <p:nvPr/>
            </p:nvSpPr>
            <p:spPr>
              <a:xfrm>
                <a:off x="6623627" y="4716735"/>
                <a:ext cx="10434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627" y="4716735"/>
                <a:ext cx="104341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/>
          <p:cNvSpPr txBox="1"/>
          <p:nvPr/>
        </p:nvSpPr>
        <p:spPr>
          <a:xfrm>
            <a:off x="1161781" y="5960977"/>
            <a:ext cx="27057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○  Longitudinal force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3058087" y="5600952"/>
                <a:ext cx="5400600" cy="289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길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이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방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향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속</m:t>
                    </m:r>
                    <m:r>
                      <a:rPr lang="ko-KR" altLang="en-US" sz="1200" i="1" smtClean="0">
                        <a:latin typeface="Cambria Math" panose="02040503050406030204" pitchFamily="18" charset="0"/>
                      </a:rPr>
                      <m:t>도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,     </m:t>
                    </m:r>
                    <m:sSub>
                      <m:sSub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ko-KR" sz="1200" b="0" i="0" smtClean="0">
                        <a:latin typeface="Cambria Math" panose="02040503050406030204" pitchFamily="18" charset="0"/>
                      </a:rPr>
                      <m:t>Tire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sz="1200" dirty="0" smtClean="0"/>
                  <a:t> 회전에 의한 </a:t>
                </a:r>
                <a:r>
                  <a:rPr lang="ko-KR" altLang="en-US" sz="1200" dirty="0" err="1" smtClean="0"/>
                  <a:t>선속도</a:t>
                </a:r>
                <a:r>
                  <a:rPr lang="ko-KR" altLang="en-US" sz="1200" dirty="0" smtClean="0"/>
                  <a:t> 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8087" y="5600952"/>
                <a:ext cx="5400600" cy="289118"/>
              </a:xfrm>
              <a:prstGeom prst="rect">
                <a:avLst/>
              </a:prstGeom>
              <a:blipFill>
                <a:blip r:embed="rId18"/>
                <a:stretch>
                  <a:fillRect t="-2128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773049" y="6410883"/>
                <a:ext cx="6372284" cy="663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ko-KR" altLang="en-US" sz="1800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en-US" altLang="ko-KR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1−2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altLang="ko-KR" sz="16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n-US" sz="160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(3</m:t>
                          </m:r>
                          <m:sSub>
                            <m:sSubPr>
                              <m:ctrlP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49" y="6410883"/>
                <a:ext cx="6372284" cy="66325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TextBox 90"/>
          <p:cNvSpPr txBox="1"/>
          <p:nvPr/>
        </p:nvSpPr>
        <p:spPr>
          <a:xfrm>
            <a:off x="7570213" y="3531854"/>
            <a:ext cx="1954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67 </a:t>
            </a:r>
            <a:r>
              <a:rPr lang="ko-KR" altLang="en-US" sz="1200" dirty="0" smtClean="0"/>
              <a:t>타이어의 </a:t>
            </a:r>
            <a:r>
              <a:rPr lang="ko-KR" altLang="en-US" sz="1200" dirty="0" err="1" smtClean="0"/>
              <a:t>슬립률</a:t>
            </a:r>
            <a:endParaRPr lang="ko-KR" altLang="en-US" sz="1200" dirty="0"/>
          </a:p>
        </p:txBody>
      </p:sp>
      <p:sp>
        <p:nvSpPr>
          <p:cNvPr id="95" name="오른쪽으로 구부러진 화살표 94"/>
          <p:cNvSpPr/>
          <p:nvPr/>
        </p:nvSpPr>
        <p:spPr>
          <a:xfrm rot="16200000" flipH="1">
            <a:off x="8098387" y="1957251"/>
            <a:ext cx="419403" cy="845975"/>
          </a:xfrm>
          <a:prstGeom prst="curvedRightArrow">
            <a:avLst>
              <a:gd name="adj1" fmla="val 0"/>
              <a:gd name="adj2" fmla="val 13326"/>
              <a:gd name="adj3" fmla="val 2629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2327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9"/>
          <p:cNvSpPr/>
          <p:nvPr/>
        </p:nvSpPr>
        <p:spPr>
          <a:xfrm>
            <a:off x="509421" y="1662471"/>
            <a:ext cx="3844322" cy="138499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타이어에 사용된 </a:t>
            </a:r>
            <a:r>
              <a:rPr lang="ko-KR" altLang="en-US" spc="-100" dirty="0" err="1" smtClean="0">
                <a:latin typeface="+mn-ea"/>
              </a:rPr>
              <a:t>물성치는</a:t>
            </a:r>
            <a:r>
              <a:rPr lang="ko-KR" altLang="en-US" spc="-100" dirty="0" smtClean="0">
                <a:latin typeface="+mn-ea"/>
              </a:rPr>
              <a:t> 표 </a:t>
            </a:r>
            <a:r>
              <a:rPr lang="en-US" altLang="ko-KR" spc="-100" dirty="0" smtClean="0">
                <a:latin typeface="+mn-ea"/>
              </a:rPr>
              <a:t>15</a:t>
            </a:r>
            <a:r>
              <a:rPr lang="ko-KR" altLang="en-US" spc="-100" dirty="0" smtClean="0">
                <a:latin typeface="+mn-ea"/>
              </a:rPr>
              <a:t>와 같음</a:t>
            </a:r>
            <a:r>
              <a:rPr lang="en-US" altLang="ko-KR" spc="-100" dirty="0" smtClean="0">
                <a:latin typeface="+mn-ea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타이어는 진행 방향 초기 속도 </a:t>
            </a:r>
            <a:r>
              <a:rPr lang="en-US" altLang="ko-KR" spc="-100" dirty="0" smtClean="0">
                <a:latin typeface="+mn-ea"/>
              </a:rPr>
              <a:t>1m/s</a:t>
            </a:r>
            <a:r>
              <a:rPr lang="ko-KR" altLang="en-US" spc="-100" dirty="0" smtClean="0">
                <a:latin typeface="+mn-ea"/>
              </a:rPr>
              <a:t>로 모델링 </a:t>
            </a:r>
            <a:endParaRPr lang="en-US" altLang="ko-KR" spc="-1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pc="-100" dirty="0" err="1">
                <a:latin typeface="+mn-ea"/>
              </a:rPr>
              <a:t>RecurDyn</a:t>
            </a:r>
            <a:r>
              <a:rPr lang="ko-KR" altLang="en-US" spc="-100" dirty="0">
                <a:latin typeface="+mn-ea"/>
              </a:rPr>
              <a:t>의 </a:t>
            </a:r>
            <a:r>
              <a:rPr lang="en-US" altLang="ko-KR" spc="-100" dirty="0">
                <a:latin typeface="+mn-ea"/>
              </a:rPr>
              <a:t>UA </a:t>
            </a:r>
            <a:r>
              <a:rPr lang="ko-KR" altLang="en-US" spc="-100" dirty="0" smtClean="0">
                <a:latin typeface="+mn-ea"/>
              </a:rPr>
              <a:t>타이어</a:t>
            </a: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>
                <a:latin typeface="+mn-ea"/>
              </a:rPr>
              <a:t>모델과 비교</a:t>
            </a:r>
            <a:endParaRPr lang="en-US" altLang="ko-KR" spc="-1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err="1">
                <a:latin typeface="+mn-ea"/>
              </a:rPr>
              <a:t>해석시간은</a:t>
            </a:r>
            <a:r>
              <a:rPr lang="ko-KR" altLang="en-US" spc="-100" dirty="0">
                <a:latin typeface="+mn-ea"/>
              </a:rPr>
              <a:t> </a:t>
            </a:r>
            <a:r>
              <a:rPr lang="en-US" altLang="ko-KR" spc="-100" dirty="0">
                <a:latin typeface="+mn-ea"/>
              </a:rPr>
              <a:t>1</a:t>
            </a:r>
            <a:r>
              <a:rPr lang="ko-KR" altLang="en-US" spc="-100" dirty="0">
                <a:latin typeface="+mn-ea"/>
              </a:rPr>
              <a:t>초</a:t>
            </a:r>
            <a:r>
              <a:rPr lang="en-US" altLang="ko-KR" spc="-100" dirty="0">
                <a:latin typeface="+mn-ea"/>
              </a:rPr>
              <a:t>, </a:t>
            </a:r>
            <a:r>
              <a:rPr lang="ko-KR" altLang="en-US" spc="-100" dirty="0">
                <a:latin typeface="+mn-ea"/>
              </a:rPr>
              <a:t>시간 간격은 </a:t>
            </a:r>
            <a:r>
              <a:rPr lang="en-US" altLang="ko-KR" spc="-100" dirty="0">
                <a:latin typeface="+mn-ea"/>
              </a:rPr>
              <a:t>1e-4</a:t>
            </a:r>
            <a:r>
              <a:rPr lang="ko-KR" altLang="en-US" spc="-100" dirty="0">
                <a:latin typeface="+mn-ea"/>
              </a:rPr>
              <a:t>으로  </a:t>
            </a:r>
            <a:endParaRPr lang="en-US" altLang="ko-KR" spc="-100" dirty="0">
              <a:latin typeface="+mn-ea"/>
            </a:endParaRPr>
          </a:p>
        </p:txBody>
      </p:sp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UA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타이어 모델링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260361"/>
                  </p:ext>
                </p:extLst>
              </p:nvPr>
            </p:nvGraphicFramePr>
            <p:xfrm>
              <a:off x="5311240" y="1826376"/>
              <a:ext cx="5004628" cy="3691446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2502314">
                      <a:extLst>
                        <a:ext uri="{9D8B030D-6E8A-4147-A177-3AD203B41FA5}">
                          <a16:colId xmlns:a16="http://schemas.microsoft.com/office/drawing/2014/main" val="3423822802"/>
                        </a:ext>
                      </a:extLst>
                    </a:gridCol>
                    <a:gridCol w="2502314">
                      <a:extLst>
                        <a:ext uri="{9D8B030D-6E8A-4147-A177-3AD203B41FA5}">
                          <a16:colId xmlns:a16="http://schemas.microsoft.com/office/drawing/2014/main" val="285567714"/>
                        </a:ext>
                      </a:extLst>
                    </a:gridCol>
                  </a:tblGrid>
                  <a:tr h="24739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UA</a:t>
                          </a:r>
                          <a:r>
                            <a:rPr lang="en-US" altLang="ko-KR" baseline="0" dirty="0" smtClean="0"/>
                            <a:t> Tire Parameter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2234803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Mass (kg)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7117514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𝑥𝑥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dirty="0" smtClean="0"/>
                            <a:t> </a:t>
                          </a:r>
                          <a:r>
                            <a:rPr lang="en-US" altLang="ko-KR" sz="12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3321471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𝑦𝑦</m:t>
                                  </m:r>
                                </m:sub>
                              </m:sSub>
                            </m:oMath>
                          </a14:m>
                          <a:r>
                            <a:rPr lang="ko-KR" altLang="en-US" dirty="0" smtClean="0"/>
                            <a:t> </a:t>
                          </a:r>
                          <a:r>
                            <a:rPr lang="en-US" altLang="ko-KR" sz="12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335638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𝑧𝑧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R" dirty="0" smtClean="0"/>
                            <a:t> </a:t>
                          </a:r>
                          <a:r>
                            <a:rPr lang="en-US" altLang="ko-KR" sz="1200" dirty="0" smtClean="0"/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𝑘𝑔</m:t>
                              </m:r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ko-KR" altLang="en-US" sz="1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227407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ko-KR" altLang="en-US" sz="1400" i="1" dirty="0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oMath>
                          </a14:m>
                          <a:r>
                            <a:rPr lang="ko-KR" altLang="en-US" sz="1400" dirty="0" smtClean="0"/>
                            <a:t> </a:t>
                          </a:r>
                          <a:r>
                            <a:rPr lang="en-US" altLang="ko-KR" sz="1400" dirty="0" smtClean="0"/>
                            <a:t>(m)</a:t>
                          </a:r>
                          <a:endParaRPr lang="ko-KR" alt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0.3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12693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 xmlns:m="http://schemas.openxmlformats.org/officeDocument/2006/math"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r>
                            <a:rPr lang="en-US" altLang="ko-KR" dirty="0" smtClean="0"/>
                            <a:t> (N / m)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176400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1062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300000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6119907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73600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2113705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ko-KR" altLang="en-US" dirty="0"/>
                                      <m:t> </m:t>
                                    </m:r>
                                  </m:e>
                                  <m:sub>
                                    <m:r>
                                      <a:rPr lang="ko-KR" altLang="en-US" b="0" i="1" smtClean="0"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8094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191436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2648475"/>
                      </a:ext>
                    </a:extLst>
                  </a:tr>
                  <a:tr h="247394"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0.8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03703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96260361"/>
                  </p:ext>
                </p:extLst>
              </p:nvPr>
            </p:nvGraphicFramePr>
            <p:xfrm>
              <a:off x="5311240" y="1826376"/>
              <a:ext cx="5004628" cy="3691446"/>
            </p:xfrm>
            <a:graphic>
              <a:graphicData uri="http://schemas.openxmlformats.org/drawingml/2006/table">
                <a:tbl>
                  <a:tblPr firstRow="1" bandRow="1">
                    <a:tableStyleId>{7CE60E57-7134-46F5-8AC9-E86A21D04B73}</a:tableStyleId>
                  </a:tblPr>
                  <a:tblGrid>
                    <a:gridCol w="2502314">
                      <a:extLst>
                        <a:ext uri="{9D8B030D-6E8A-4147-A177-3AD203B41FA5}">
                          <a16:colId xmlns:a16="http://schemas.microsoft.com/office/drawing/2014/main" val="3423822802"/>
                        </a:ext>
                      </a:extLst>
                    </a:gridCol>
                    <a:gridCol w="2502314">
                      <a:extLst>
                        <a:ext uri="{9D8B030D-6E8A-4147-A177-3AD203B41FA5}">
                          <a16:colId xmlns:a16="http://schemas.microsoft.com/office/drawing/2014/main" val="285567714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UA</a:t>
                          </a:r>
                          <a:r>
                            <a:rPr lang="en-US" altLang="ko-KR" baseline="0" dirty="0" smtClean="0"/>
                            <a:t> Tire Parameter</a:t>
                          </a:r>
                          <a:endParaRPr lang="ko-KR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atinLnBrk="1"/>
                          <a:endParaRPr lang="ko-KR" altLang="en-US" dirty="0"/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1223480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Mass (kg)</a:t>
                          </a:r>
                          <a:endParaRPr lang="ko-KR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7117514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202000" r="-100243" b="-93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3321471"/>
                      </a:ext>
                    </a:extLst>
                  </a:tr>
                  <a:tr h="32162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284906" r="-100243" b="-7811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8335638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408000" r="-100243" b="-7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0.5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2274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508000" r="-100243" b="-62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0.3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191269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596078" r="-100243" b="-515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176400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298106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710000" r="-100243" b="-42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300000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6119907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810000" r="-100243" b="-326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73600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92113705"/>
                      </a:ext>
                    </a:extLst>
                  </a:tr>
                  <a:tr h="321818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858491" r="-100243" b="-207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8094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5191436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1016000" r="-10024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1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62648475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3"/>
                          <a:stretch>
                            <a:fillRect l="-243" t="-1116000" r="-100243" b="-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dirty="0" smtClean="0"/>
                            <a:t>0.8</a:t>
                          </a:r>
                          <a:endParaRPr lang="ko-KR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037034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3" name="TextBox 42"/>
          <p:cNvSpPr txBox="1"/>
          <p:nvPr/>
        </p:nvSpPr>
        <p:spPr>
          <a:xfrm>
            <a:off x="5280135" y="1476375"/>
            <a:ext cx="269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표 </a:t>
            </a:r>
            <a:r>
              <a:rPr lang="en-US" altLang="ko-KR" sz="1200" dirty="0" smtClean="0"/>
              <a:t>13 UA </a:t>
            </a:r>
            <a:r>
              <a:rPr lang="ko-KR" altLang="en-US" sz="1200" dirty="0" smtClean="0"/>
              <a:t>타이어</a:t>
            </a:r>
            <a:r>
              <a:rPr lang="en-US" altLang="ko-KR" sz="1200" dirty="0" smtClean="0"/>
              <a:t> </a:t>
            </a:r>
            <a:r>
              <a:rPr lang="ko-KR" altLang="en-US" sz="1200" dirty="0" err="1" smtClean="0"/>
              <a:t>물성치</a:t>
            </a:r>
            <a:endParaRPr lang="ko-KR" altLang="en-US" sz="1200" dirty="0"/>
          </a:p>
        </p:txBody>
      </p:sp>
      <p:sp>
        <p:nvSpPr>
          <p:cNvPr id="14" name="Slide Number Placeholder 2"/>
          <p:cNvSpPr txBox="1">
            <a:spLocks/>
          </p:cNvSpPr>
          <p:nvPr/>
        </p:nvSpPr>
        <p:spPr>
          <a:xfrm>
            <a:off x="4770636" y="7122481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r>
              <a:rPr lang="en-US" altLang="ko-KR" sz="2000" b="0" dirty="0" smtClean="0">
                <a:solidFill>
                  <a:srgbClr val="BFBFBF"/>
                </a:solidFill>
              </a:rPr>
              <a:t>23</a:t>
            </a:r>
            <a:endParaRPr lang="ko-KR" sz="2000" b="0" dirty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1161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타이어 모델 검증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Slide Number Placeholder 2"/>
          <p:cNvSpPr txBox="1">
            <a:spLocks/>
          </p:cNvSpPr>
          <p:nvPr/>
        </p:nvSpPr>
        <p:spPr>
          <a:xfrm>
            <a:off x="4837069" y="7092999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altLang="ko-KR" sz="2000" b="0" smtClean="0">
                <a:solidFill>
                  <a:srgbClr val="BFBFBF"/>
                </a:solidFill>
              </a:rPr>
              <a:pPr algn="r">
                <a:buSzPct val="25000"/>
              </a:pPr>
              <a:t>56</a:t>
            </a:fld>
            <a:endParaRPr lang="ko-KR" sz="2000" b="0" dirty="0">
              <a:solidFill>
                <a:srgbClr val="BFBFBF"/>
              </a:solidFill>
            </a:endParaRPr>
          </a:p>
        </p:txBody>
      </p:sp>
      <p:sp>
        <p:nvSpPr>
          <p:cNvPr id="14" name="Rectangle 49"/>
          <p:cNvSpPr/>
          <p:nvPr/>
        </p:nvSpPr>
        <p:spPr>
          <a:xfrm>
            <a:off x="666180" y="1534538"/>
            <a:ext cx="4160113" cy="37388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타이어의 진행방향 힘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smtClean="0">
                <a:latin typeface="+mn-ea"/>
              </a:rPr>
              <a:t>속도</a:t>
            </a:r>
            <a:r>
              <a:rPr lang="en-US" altLang="ko-KR" spc="-100" dirty="0" smtClean="0">
                <a:latin typeface="+mn-ea"/>
              </a:rPr>
              <a:t>, </a:t>
            </a:r>
            <a:r>
              <a:rPr lang="ko-KR" altLang="en-US" spc="-100" dirty="0" smtClean="0">
                <a:latin typeface="+mn-ea"/>
              </a:rPr>
              <a:t>거리가 일치함을 보임</a:t>
            </a:r>
            <a:endParaRPr lang="en-US" altLang="ko-KR" spc="-100" dirty="0" smtClean="0"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30876" y="3802265"/>
            <a:ext cx="269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68 UA </a:t>
            </a:r>
            <a:r>
              <a:rPr lang="ko-KR" altLang="en-US" sz="1200" dirty="0"/>
              <a:t>타이어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진행방향 힘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6858868" y="6453518"/>
            <a:ext cx="269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70 UA </a:t>
            </a:r>
            <a:r>
              <a:rPr lang="ko-KR" altLang="en-US" sz="1200" dirty="0"/>
              <a:t>타이어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진행 방향 속도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786622" y="6453518"/>
            <a:ext cx="26923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69 UA </a:t>
            </a:r>
            <a:r>
              <a:rPr lang="ko-KR" altLang="en-US" sz="1200" dirty="0" smtClean="0"/>
              <a:t>타이어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진행 방향 거리</a:t>
            </a:r>
            <a:endParaRPr lang="ko-KR" altLang="en-US" sz="12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4175" y="4096391"/>
            <a:ext cx="4680000" cy="234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90716" y="4096391"/>
            <a:ext cx="4680000" cy="234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274692" y="1236301"/>
            <a:ext cx="468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4337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전차량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주행 시뮬레이션 조건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Slide Number Placeholder 2"/>
          <p:cNvSpPr txBox="1">
            <a:spLocks/>
          </p:cNvSpPr>
          <p:nvPr/>
        </p:nvSpPr>
        <p:spPr>
          <a:xfrm>
            <a:off x="4817274" y="7092999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altLang="ko-KR" sz="2000" b="0" smtClean="0">
                <a:solidFill>
                  <a:srgbClr val="BFBFBF"/>
                </a:solidFill>
              </a:rPr>
              <a:pPr algn="r">
                <a:buSzPct val="25000"/>
              </a:pPr>
              <a:t>57</a:t>
            </a:fld>
            <a:endParaRPr lang="ko-KR" sz="2000" b="0" dirty="0">
              <a:solidFill>
                <a:srgbClr val="BFBFB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49"/>
              <p:cNvSpPr/>
              <p:nvPr/>
            </p:nvSpPr>
            <p:spPr>
              <a:xfrm>
                <a:off x="833913" y="1404367"/>
                <a:ext cx="6151043" cy="2031325"/>
              </a:xfrm>
              <a:prstGeom prst="rect">
                <a:avLst/>
              </a:prstGeom>
              <a:solidFill>
                <a:schemeClr val="lt1"/>
              </a:solidFill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ko-KR" altLang="en-US" spc="-100" dirty="0" smtClean="0">
                    <a:latin typeface="+mn-ea"/>
                  </a:rPr>
                  <a:t>전차량의 바퀴는 </a:t>
                </a:r>
                <a:r>
                  <a:rPr lang="en-US" altLang="ko-KR" spc="-100" dirty="0" smtClean="0">
                    <a:latin typeface="+mn-ea"/>
                  </a:rPr>
                  <a:t>UA </a:t>
                </a:r>
                <a:r>
                  <a:rPr lang="ko-KR" altLang="en-US" dirty="0" smtClean="0"/>
                  <a:t>타이어</a:t>
                </a:r>
                <a:r>
                  <a:rPr lang="ko-KR" altLang="en-US" spc="-100" dirty="0" smtClean="0">
                    <a:latin typeface="+mn-ea"/>
                  </a:rPr>
                  <a:t>로 </a:t>
                </a:r>
                <a:r>
                  <a:rPr lang="ko-KR" altLang="en-US" spc="-100" dirty="0" err="1" smtClean="0">
                    <a:latin typeface="+mn-ea"/>
                  </a:rPr>
                  <a:t>물성치는</a:t>
                </a:r>
                <a:r>
                  <a:rPr lang="ko-KR" altLang="en-US" spc="-100" dirty="0" smtClean="0">
                    <a:latin typeface="+mn-ea"/>
                  </a:rPr>
                  <a:t> 기존과 동일</a:t>
                </a:r>
                <a:endParaRPr lang="en-US" altLang="ko-KR" spc="-100" dirty="0" smtClean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ko-KR" altLang="en-US" spc="-100" dirty="0" smtClean="0">
                    <a:latin typeface="+mn-ea"/>
                  </a:rPr>
                  <a:t>차체 질량은 </a:t>
                </a:r>
                <a:r>
                  <a:rPr lang="en-US" altLang="ko-KR" spc="-100" dirty="0" smtClean="0">
                    <a:latin typeface="+mn-ea"/>
                  </a:rPr>
                  <a:t>500kg</a:t>
                </a:r>
                <a:r>
                  <a:rPr lang="ko-KR" altLang="en-US" spc="-100" dirty="0" smtClean="0">
                    <a:latin typeface="+mn-ea"/>
                  </a:rPr>
                  <a:t>로 모델링 </a:t>
                </a:r>
                <a:endParaRPr lang="en-US" altLang="ko-KR" spc="-100" dirty="0" smtClean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ko-KR" altLang="en-US" spc="-100" dirty="0" err="1" smtClean="0">
                    <a:latin typeface="+mn-ea"/>
                  </a:rPr>
                  <a:t>초기속도</a:t>
                </a:r>
                <a:r>
                  <a:rPr lang="ko-KR" altLang="en-US" spc="-100" dirty="0" smtClean="0">
                    <a:latin typeface="+mn-ea"/>
                  </a:rPr>
                  <a:t> </a:t>
                </a:r>
                <a:r>
                  <a:rPr lang="en-US" altLang="ko-KR" spc="-100" dirty="0">
                    <a:latin typeface="+mn-ea"/>
                  </a:rPr>
                  <a:t>10 m/s</a:t>
                </a:r>
                <a:r>
                  <a:rPr lang="ko-KR" altLang="en-US" spc="-100" dirty="0">
                    <a:latin typeface="+mn-ea"/>
                  </a:rPr>
                  <a:t>로 </a:t>
                </a:r>
                <a:r>
                  <a:rPr lang="en-US" altLang="ko-KR" spc="-100" dirty="0">
                    <a:latin typeface="+mn-ea"/>
                  </a:rPr>
                  <a:t>1</a:t>
                </a:r>
                <a:r>
                  <a:rPr lang="ko-KR" altLang="en-US" spc="-100" dirty="0">
                    <a:latin typeface="+mn-ea"/>
                  </a:rPr>
                  <a:t>초 동안 </a:t>
                </a:r>
                <a:r>
                  <a:rPr lang="ko-KR" altLang="en-US" spc="-100" dirty="0" smtClean="0">
                    <a:latin typeface="+mn-ea"/>
                  </a:rPr>
                  <a:t>시간 간격 </a:t>
                </a:r>
                <a:r>
                  <a:rPr lang="en-US" altLang="ko-KR" spc="-100" dirty="0" smtClean="0">
                    <a:latin typeface="+mn-ea"/>
                  </a:rPr>
                  <a:t>1e-4</a:t>
                </a:r>
                <a:r>
                  <a:rPr lang="ko-KR" altLang="en-US" spc="-100" dirty="0" err="1" smtClean="0">
                    <a:latin typeface="+mn-ea"/>
                  </a:rPr>
                  <a:t>으로전차량</a:t>
                </a:r>
                <a:r>
                  <a:rPr lang="ko-KR" altLang="en-US" spc="-100" dirty="0" smtClean="0">
                    <a:latin typeface="+mn-ea"/>
                  </a:rPr>
                  <a:t> </a:t>
                </a:r>
                <a:r>
                  <a:rPr lang="ko-KR" altLang="en-US" spc="-100" dirty="0">
                    <a:latin typeface="+mn-ea"/>
                  </a:rPr>
                  <a:t>주행 시뮬레이션을 </a:t>
                </a:r>
                <a:r>
                  <a:rPr lang="ko-KR" altLang="en-US" spc="-100" dirty="0" smtClean="0">
                    <a:latin typeface="+mn-ea"/>
                  </a:rPr>
                  <a:t>함</a:t>
                </a:r>
                <a:endParaRPr lang="en-US" altLang="ko-KR" spc="-100" dirty="0" smtClean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ko-KR" altLang="en-US" spc="-100" dirty="0" err="1" smtClean="0">
                    <a:latin typeface="+mn-ea"/>
                  </a:rPr>
                  <a:t>포장로</a:t>
                </a:r>
                <a:r>
                  <a:rPr lang="ko-KR" altLang="en-US" spc="-100" dirty="0" smtClean="0">
                    <a:latin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ko-KR" altLang="en-US" spc="-100" dirty="0">
                    <a:latin typeface="+mn-ea"/>
                  </a:rPr>
                  <a:t>정지 마찰 계수</a:t>
                </a:r>
                <a:r>
                  <a:rPr lang="en-US" altLang="ko-KR" spc="-100" dirty="0">
                    <a:latin typeface="+mn-ea"/>
                  </a:rPr>
                  <a:t>)</a:t>
                </a:r>
                <a:r>
                  <a:rPr lang="ko-KR" altLang="en-US" spc="-100" dirty="0">
                    <a:latin typeface="+mn-ea"/>
                  </a:rPr>
                  <a:t> </a:t>
                </a:r>
                <a:r>
                  <a:rPr lang="en-US" altLang="ko-KR" spc="-100" dirty="0" smtClean="0">
                    <a:latin typeface="+mn-ea"/>
                  </a:rPr>
                  <a:t>1 ,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pc="-100" dirty="0">
                    <a:latin typeface="+mn-ea"/>
                  </a:rPr>
                  <a:t>(</a:t>
                </a:r>
                <a:r>
                  <a:rPr lang="ko-KR" altLang="en-US" spc="-100" dirty="0">
                    <a:latin typeface="+mn-ea"/>
                  </a:rPr>
                  <a:t>동 마찰 계수</a:t>
                </a:r>
                <a:r>
                  <a:rPr lang="en-US" altLang="ko-KR" spc="-100" dirty="0">
                    <a:latin typeface="+mn-ea"/>
                  </a:rPr>
                  <a:t>)</a:t>
                </a:r>
                <a:r>
                  <a:rPr lang="ko-KR" altLang="en-US" spc="-100" dirty="0">
                    <a:latin typeface="+mn-ea"/>
                  </a:rPr>
                  <a:t> </a:t>
                </a:r>
                <a:r>
                  <a:rPr lang="en-US" altLang="ko-KR" spc="-100" dirty="0" smtClean="0">
                    <a:latin typeface="+mn-ea"/>
                  </a:rPr>
                  <a:t>0.8</a:t>
                </a:r>
                <a:r>
                  <a:rPr lang="ko-KR" altLang="en-US" spc="-100" dirty="0" smtClean="0">
                    <a:latin typeface="+mn-ea"/>
                  </a:rPr>
                  <a:t>로 모델링</a:t>
                </a:r>
                <a:endParaRPr lang="en-US" altLang="ko-KR" spc="-100" dirty="0" smtClean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ko-KR" altLang="en-US" spc="-100" dirty="0" err="1" smtClean="0">
                    <a:latin typeface="+mn-ea"/>
                  </a:rPr>
                  <a:t>저마찰로</a:t>
                </a:r>
                <a:r>
                  <a:rPr lang="ko-KR" altLang="en-US" spc="-100" dirty="0" smtClean="0">
                    <a:latin typeface="+mn-ea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lang="ko-KR" altLang="en-US" spc="-100" dirty="0" smtClean="0">
                    <a:latin typeface="+mn-ea"/>
                  </a:rPr>
                  <a:t>정지 </a:t>
                </a:r>
                <a:r>
                  <a:rPr lang="ko-KR" altLang="en-US" spc="-100" dirty="0">
                    <a:latin typeface="+mn-ea"/>
                  </a:rPr>
                  <a:t>마찰 </a:t>
                </a:r>
                <a:r>
                  <a:rPr lang="ko-KR" altLang="en-US" spc="-100" dirty="0" smtClean="0">
                    <a:latin typeface="+mn-ea"/>
                  </a:rPr>
                  <a:t>계수</a:t>
                </a:r>
                <a:r>
                  <a:rPr lang="en-US" altLang="ko-KR" spc="-100" dirty="0" smtClean="0">
                    <a:latin typeface="+mn-ea"/>
                  </a:rPr>
                  <a:t>)</a:t>
                </a:r>
                <a:r>
                  <a:rPr lang="ko-KR" altLang="en-US" spc="-100" dirty="0" smtClean="0">
                    <a:latin typeface="+mn-ea"/>
                  </a:rPr>
                  <a:t> </a:t>
                </a:r>
                <a:r>
                  <a:rPr lang="en-US" altLang="ko-KR" spc="-100" dirty="0">
                    <a:latin typeface="+mn-ea"/>
                  </a:rPr>
                  <a:t>0.25,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ko-KR" spc="-100" dirty="0" smtClean="0">
                    <a:latin typeface="+mn-ea"/>
                  </a:rPr>
                  <a:t>(</a:t>
                </a:r>
                <a:r>
                  <a:rPr lang="ko-KR" altLang="en-US" spc="-100" dirty="0" smtClean="0">
                    <a:latin typeface="+mn-ea"/>
                  </a:rPr>
                  <a:t>동 </a:t>
                </a:r>
                <a:r>
                  <a:rPr lang="ko-KR" altLang="en-US" spc="-100" dirty="0">
                    <a:latin typeface="+mn-ea"/>
                  </a:rPr>
                  <a:t>마찰 </a:t>
                </a:r>
                <a:r>
                  <a:rPr lang="ko-KR" altLang="en-US" spc="-100" dirty="0" smtClean="0">
                    <a:latin typeface="+mn-ea"/>
                  </a:rPr>
                  <a:t>계수</a:t>
                </a:r>
                <a:r>
                  <a:rPr lang="en-US" altLang="ko-KR" spc="-100" dirty="0" smtClean="0">
                    <a:latin typeface="+mn-ea"/>
                  </a:rPr>
                  <a:t>)</a:t>
                </a:r>
                <a:r>
                  <a:rPr lang="ko-KR" altLang="en-US" spc="-100" dirty="0" smtClean="0">
                    <a:latin typeface="+mn-ea"/>
                  </a:rPr>
                  <a:t> </a:t>
                </a:r>
                <a:r>
                  <a:rPr lang="en-US" altLang="ko-KR" spc="-100" dirty="0">
                    <a:latin typeface="+mn-ea"/>
                  </a:rPr>
                  <a:t>0.2</a:t>
                </a:r>
                <a:r>
                  <a:rPr lang="ko-KR" altLang="en-US" spc="-100" dirty="0">
                    <a:latin typeface="+mn-ea"/>
                  </a:rPr>
                  <a:t>로 모델링</a:t>
                </a:r>
                <a:endParaRPr lang="en-US" altLang="ko-KR" spc="-100" dirty="0"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endParaRPr lang="en-US" altLang="ko-KR" spc="-10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913" y="1404367"/>
                <a:ext cx="6151043" cy="2031325"/>
              </a:xfrm>
              <a:prstGeom prst="rect">
                <a:avLst/>
              </a:prstGeom>
              <a:blipFill>
                <a:blip r:embed="rId3"/>
                <a:stretch>
                  <a:fillRect l="-1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43" y="4028392"/>
            <a:ext cx="4137831" cy="27045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668" y="3860099"/>
            <a:ext cx="4430435" cy="287286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909434" y="6635979"/>
            <a:ext cx="3384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71 </a:t>
            </a:r>
            <a:r>
              <a:rPr lang="en-US" altLang="ko-KR" sz="1200" dirty="0" err="1" smtClean="0"/>
              <a:t>RecuryDyn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전차량</a:t>
            </a:r>
            <a:r>
              <a:rPr lang="ko-KR" altLang="en-US" sz="1200" dirty="0" smtClean="0"/>
              <a:t> 및 </a:t>
            </a:r>
            <a:r>
              <a:rPr lang="en-US" altLang="ko-KR" sz="1200" dirty="0" smtClean="0"/>
              <a:t>UA Tire </a:t>
            </a:r>
            <a:r>
              <a:rPr lang="ko-KR" altLang="en-US" sz="1200" dirty="0" smtClean="0"/>
              <a:t>형상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084592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전차량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주행 시뮬레이션 검증 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(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포장로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)</a:t>
              </a:r>
              <a:endParaRPr lang="ko-KR" altLang="en-US" sz="2400" b="1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Yoon 봄날 M" pitchFamily="18" charset="-127"/>
                <a:ea typeface="Yoon 봄날 M" pitchFamily="18" charset="-127"/>
                <a:cs typeface="Arial" pitchFamily="34" charset="0"/>
              </a:endParaRP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Slide Number Placeholder 2"/>
          <p:cNvSpPr txBox="1">
            <a:spLocks/>
          </p:cNvSpPr>
          <p:nvPr/>
        </p:nvSpPr>
        <p:spPr>
          <a:xfrm>
            <a:off x="4817274" y="7092999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altLang="ko-KR" sz="2000" b="0" smtClean="0">
                <a:solidFill>
                  <a:srgbClr val="BFBFBF"/>
                </a:solidFill>
              </a:rPr>
              <a:pPr algn="r">
                <a:buSzPct val="25000"/>
              </a:pPr>
              <a:t>58</a:t>
            </a:fld>
            <a:endParaRPr lang="ko-KR" sz="2000" b="0" dirty="0">
              <a:solidFill>
                <a:srgbClr val="BFBFB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79716" y="4120926"/>
            <a:ext cx="3134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72 </a:t>
            </a:r>
            <a:r>
              <a:rPr lang="ko-KR" altLang="en-US" sz="1200" dirty="0" err="1" smtClean="0"/>
              <a:t>전차량</a:t>
            </a:r>
            <a:r>
              <a:rPr lang="ko-KR" altLang="en-US" sz="1200" dirty="0" smtClean="0"/>
              <a:t> 진행 방향 거리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935448" y="6785222"/>
            <a:ext cx="3007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74 UA </a:t>
            </a:r>
            <a:r>
              <a:rPr lang="ko-KR" altLang="en-US" sz="1200" dirty="0"/>
              <a:t>타이어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진행 방향 힘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794424" y="6795149"/>
            <a:ext cx="297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75 UA </a:t>
            </a:r>
            <a:r>
              <a:rPr lang="ko-KR" altLang="en-US" sz="1200" dirty="0"/>
              <a:t>타이어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수직 방향 힘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6885123" y="4094429"/>
            <a:ext cx="29709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73 </a:t>
            </a:r>
            <a:r>
              <a:rPr lang="ko-KR" altLang="en-US" sz="1200" dirty="0" err="1" smtClean="0"/>
              <a:t>전차량</a:t>
            </a:r>
            <a:r>
              <a:rPr lang="ko-KR" altLang="en-US" sz="1200" dirty="0" smtClean="0"/>
              <a:t> 진행 방향 속도</a:t>
            </a:r>
            <a:endParaRPr lang="ko-KR" altLang="en-US" sz="12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12891" y="1836415"/>
            <a:ext cx="4680000" cy="234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53156" y="1808671"/>
            <a:ext cx="4680000" cy="234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58179" y="4497407"/>
            <a:ext cx="4680000" cy="234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228610" y="4500412"/>
            <a:ext cx="468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4529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전차량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주행 시뮬레이션 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(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포장로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및 </a:t>
              </a:r>
              <a:r>
                <a:rPr lang="ko-KR" altLang="en-US" sz="24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저마찰로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비교</a:t>
              </a: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)</a:t>
              </a:r>
              <a:endParaRPr lang="ko-KR" altLang="en-US" sz="2400" b="1" spc="-3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Yoon 봄날 M" pitchFamily="18" charset="-127"/>
                <a:ea typeface="Yoon 봄날 M" pitchFamily="18" charset="-127"/>
                <a:cs typeface="Arial" pitchFamily="34" charset="0"/>
              </a:endParaRP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Slide Number Placeholder 2"/>
          <p:cNvSpPr txBox="1">
            <a:spLocks/>
          </p:cNvSpPr>
          <p:nvPr/>
        </p:nvSpPr>
        <p:spPr>
          <a:xfrm>
            <a:off x="4817274" y="7092999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altLang="ko-KR" sz="2000" b="0" smtClean="0">
                <a:solidFill>
                  <a:srgbClr val="BFBFBF"/>
                </a:solidFill>
              </a:rPr>
              <a:pPr algn="r">
                <a:buSzPct val="25000"/>
              </a:pPr>
              <a:t>59</a:t>
            </a:fld>
            <a:endParaRPr lang="ko-KR" sz="2000" b="0" dirty="0">
              <a:solidFill>
                <a:srgbClr val="BFBFB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10756" y="6858626"/>
            <a:ext cx="4709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78 </a:t>
            </a:r>
            <a:r>
              <a:rPr lang="ko-KR" altLang="en-US" sz="1200" dirty="0" smtClean="0"/>
              <a:t>마찰 </a:t>
            </a:r>
            <a:r>
              <a:rPr lang="ko-KR" altLang="en-US" sz="1200" dirty="0"/>
              <a:t>노면 및 </a:t>
            </a:r>
            <a:r>
              <a:rPr lang="ko-KR" altLang="en-US" sz="1200" dirty="0" err="1"/>
              <a:t>저마찰</a:t>
            </a:r>
            <a:r>
              <a:rPr lang="ko-KR" altLang="en-US" sz="1200" dirty="0"/>
              <a:t> 노면 </a:t>
            </a:r>
            <a:r>
              <a:rPr lang="ko-KR" altLang="en-US" sz="1200" dirty="0" err="1"/>
              <a:t>전차량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UA </a:t>
            </a:r>
            <a:r>
              <a:rPr lang="ko-KR" altLang="en-US" sz="1200" dirty="0"/>
              <a:t>타이어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진행 방향 힘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5719962" y="6858627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79 </a:t>
            </a:r>
            <a:r>
              <a:rPr lang="ko-KR" altLang="en-US" sz="1200" dirty="0" smtClean="0"/>
              <a:t>마찰 </a:t>
            </a:r>
            <a:r>
              <a:rPr lang="ko-KR" altLang="en-US" sz="1200" dirty="0"/>
              <a:t>노면 및 </a:t>
            </a:r>
            <a:r>
              <a:rPr lang="ko-KR" altLang="en-US" sz="1200" dirty="0" err="1"/>
              <a:t>저마찰</a:t>
            </a:r>
            <a:r>
              <a:rPr lang="ko-KR" altLang="en-US" sz="1200" dirty="0"/>
              <a:t> 노면 </a:t>
            </a:r>
            <a:r>
              <a:rPr lang="ko-KR" altLang="en-US" sz="1200" dirty="0" err="1"/>
              <a:t>전차량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UA </a:t>
            </a:r>
            <a:r>
              <a:rPr lang="ko-KR" altLang="en-US" sz="1200" dirty="0"/>
              <a:t>타이어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수직 방향 힘</a:t>
            </a:r>
            <a:endParaRPr lang="ko-KR" altLang="en-US" sz="1200" dirty="0"/>
          </a:p>
        </p:txBody>
      </p:sp>
      <p:sp>
        <p:nvSpPr>
          <p:cNvPr id="26" name="TextBox 25"/>
          <p:cNvSpPr txBox="1"/>
          <p:nvPr/>
        </p:nvSpPr>
        <p:spPr>
          <a:xfrm>
            <a:off x="6102990" y="4134922"/>
            <a:ext cx="52203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77 </a:t>
            </a:r>
            <a:r>
              <a:rPr lang="ko-KR" altLang="en-US" sz="1200" dirty="0" smtClean="0"/>
              <a:t>마찰 </a:t>
            </a:r>
            <a:r>
              <a:rPr lang="ko-KR" altLang="en-US" sz="1200" dirty="0"/>
              <a:t>노면 및 </a:t>
            </a:r>
            <a:r>
              <a:rPr lang="ko-KR" altLang="en-US" sz="1200" dirty="0" err="1"/>
              <a:t>저마찰</a:t>
            </a:r>
            <a:r>
              <a:rPr lang="ko-KR" altLang="en-US" sz="1200" dirty="0"/>
              <a:t> 노면 </a:t>
            </a:r>
            <a:r>
              <a:rPr lang="ko-KR" altLang="en-US" sz="1200" dirty="0" err="1"/>
              <a:t>전차량</a:t>
            </a:r>
            <a:r>
              <a:rPr lang="en-US" altLang="ko-KR" sz="1200" dirty="0"/>
              <a:t> </a:t>
            </a:r>
            <a:r>
              <a:rPr lang="ko-KR" altLang="en-US" sz="1200" dirty="0"/>
              <a:t>진행 방향 </a:t>
            </a:r>
            <a:r>
              <a:rPr lang="ko-KR" altLang="en-US" sz="1200" dirty="0" smtClean="0"/>
              <a:t>속도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1132723" y="4124578"/>
            <a:ext cx="4235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 </a:t>
            </a:r>
            <a:r>
              <a:rPr lang="en-US" altLang="ko-KR" sz="1200" dirty="0" smtClean="0"/>
              <a:t>76 </a:t>
            </a:r>
            <a:r>
              <a:rPr lang="ko-KR" altLang="en-US" sz="1200" dirty="0" smtClean="0"/>
              <a:t>마찰 노면 및 </a:t>
            </a:r>
            <a:r>
              <a:rPr lang="ko-KR" altLang="en-US" sz="1200" dirty="0" err="1" smtClean="0"/>
              <a:t>저마찰</a:t>
            </a:r>
            <a:r>
              <a:rPr lang="ko-KR" altLang="en-US" sz="1200" dirty="0" smtClean="0"/>
              <a:t> 노면 </a:t>
            </a:r>
            <a:r>
              <a:rPr lang="ko-KR" altLang="en-US" sz="1200" dirty="0" err="1" smtClean="0"/>
              <a:t>전차량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진행 방향 거리</a:t>
            </a:r>
            <a:endParaRPr lang="ko-KR" altLang="en-US" sz="1200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7447" y="1778289"/>
            <a:ext cx="4680000" cy="2340000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7447" y="4518626"/>
            <a:ext cx="4680000" cy="2340000"/>
          </a:xfrm>
          <a:prstGeom prst="rect">
            <a:avLst/>
          </a:prstGeom>
        </p:spPr>
      </p:pic>
      <p:pic>
        <p:nvPicPr>
          <p:cNvPr id="4" name="그림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504458" y="4518626"/>
            <a:ext cx="4680000" cy="2340000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11119" y="1741570"/>
            <a:ext cx="468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014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6</a:t>
            </a:fld>
            <a:endParaRPr 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6140" y="1044327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프롬프트 명령어 창을 이용한 프로그램 실행</a:t>
            </a:r>
            <a:endParaRPr lang="ko-KR" altLang="en-US" dirty="0"/>
          </a:p>
        </p:txBody>
      </p:sp>
      <p:pic>
        <p:nvPicPr>
          <p:cNvPr id="5" name="bandicam 2019-04-30 15-31-47-38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41" end="18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6180" y="1548383"/>
            <a:ext cx="9019108" cy="50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0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 smtClean="0"/>
              <a:t>3. </a:t>
            </a:r>
            <a:r>
              <a:rPr lang="ko-KR" altLang="en-US" dirty="0" smtClean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6500" y="6707846"/>
            <a:ext cx="3312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비디오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모래지</a:t>
            </a:r>
            <a:r>
              <a:rPr lang="ko-KR" altLang="en-US" dirty="0" smtClean="0"/>
              <a:t> 위 전차량 시뮬레이션</a:t>
            </a:r>
            <a:endParaRPr lang="ko-KR" altLang="en-US" dirty="0"/>
          </a:p>
        </p:txBody>
      </p:sp>
      <p:pic>
        <p:nvPicPr>
          <p:cNvPr id="14" name="bandicam 2018-11-09 07-35-04-80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5" end="7760"/>
                </p14:media>
              </p:ext>
            </p:extLst>
          </p:nvPr>
        </p:nvPicPr>
        <p:blipFill rotWithShape="1">
          <a:blip r:embed="rId5"/>
          <a:srcRect t="4105" b="3716"/>
          <a:stretch/>
        </p:blipFill>
        <p:spPr>
          <a:xfrm>
            <a:off x="15607" y="1044327"/>
            <a:ext cx="10693400" cy="5544616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62124" y="1620391"/>
            <a:ext cx="3096344" cy="30052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171743" y="1557729"/>
            <a:ext cx="312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입자 수 </a:t>
            </a:r>
            <a:r>
              <a:rPr lang="en-US" altLang="ko-KR" sz="1600" b="1" dirty="0" smtClean="0"/>
              <a:t>: 291,060(</a:t>
            </a:r>
            <a:r>
              <a:rPr lang="en-US" altLang="ko-KR" sz="1600" b="1" dirty="0" err="1" smtClean="0"/>
              <a:t>ea</a:t>
            </a:r>
            <a:r>
              <a:rPr lang="en-US" altLang="ko-KR" sz="1600" b="1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err="1" smtClean="0"/>
              <a:t>삼각요소</a:t>
            </a:r>
            <a:r>
              <a:rPr lang="ko-KR" altLang="en-US" sz="1600" b="1" dirty="0" smtClean="0"/>
              <a:t> 수 </a:t>
            </a:r>
            <a:r>
              <a:rPr lang="en-US" altLang="ko-KR" sz="1600" b="1" dirty="0" smtClean="0"/>
              <a:t>: 157,872(</a:t>
            </a:r>
            <a:r>
              <a:rPr lang="en-US" altLang="ko-KR" sz="1600" b="1" dirty="0" err="1" smtClean="0"/>
              <a:t>ea</a:t>
            </a:r>
            <a:r>
              <a:rPr lang="en-US" altLang="ko-KR" sz="1600" b="1" dirty="0" smtClean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시간간격 </a:t>
            </a:r>
            <a:r>
              <a:rPr lang="en-US" altLang="ko-KR" sz="1600" b="1" dirty="0" smtClean="0"/>
              <a:t>: 2.0e-5 (sec)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시뮬레이션 시간 </a:t>
            </a:r>
            <a:r>
              <a:rPr lang="en-US" altLang="ko-KR" sz="1600" b="1" dirty="0" smtClean="0"/>
              <a:t>: 5.0 (sec)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총 계산 시간 </a:t>
            </a:r>
            <a:r>
              <a:rPr lang="en-US" altLang="ko-KR" sz="1600" b="1" dirty="0" smtClean="0"/>
              <a:t>: 14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(hours)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주행 조건 </a:t>
            </a:r>
            <a:r>
              <a:rPr lang="en-US" altLang="ko-KR" sz="1600" b="1" dirty="0" smtClean="0"/>
              <a:t>: </a:t>
            </a:r>
            <a:r>
              <a:rPr lang="ko-KR" altLang="en-US" sz="1600" b="1" dirty="0" smtClean="0"/>
              <a:t>가속 주행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894815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/>
              <a:t>3. </a:t>
            </a:r>
            <a:r>
              <a:rPr lang="ko-KR" altLang="en-US" dirty="0"/>
              <a:t>연구 개발 내용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>
          <a:xfrm>
            <a:off x="4811396" y="7134527"/>
            <a:ext cx="550911" cy="402566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t="3660" r="7241" b="-1"/>
          <a:stretch/>
        </p:blipFill>
        <p:spPr>
          <a:xfrm>
            <a:off x="3834532" y="1227019"/>
            <a:ext cx="3240360" cy="24619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22" r="8589"/>
          <a:stretch/>
        </p:blipFill>
        <p:spPr>
          <a:xfrm>
            <a:off x="306140" y="4406951"/>
            <a:ext cx="3404148" cy="2501287"/>
          </a:xfrm>
          <a:prstGeom prst="rect">
            <a:avLst/>
          </a:prstGeom>
        </p:spPr>
      </p:pic>
      <p:sp>
        <p:nvSpPr>
          <p:cNvPr id="19" name="TextBox 187"/>
          <p:cNvSpPr txBox="1"/>
          <p:nvPr/>
        </p:nvSpPr>
        <p:spPr>
          <a:xfrm>
            <a:off x="378719" y="900311"/>
            <a:ext cx="2447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5"/>
              </a:buBlip>
            </a:pPr>
            <a:r>
              <a:rPr lang="en-US" altLang="ko-KR" sz="1400" spc="-100" dirty="0" smtClean="0">
                <a:latin typeface="+mn-ea"/>
              </a:rPr>
              <a:t> </a:t>
            </a:r>
            <a:r>
              <a:rPr lang="ko-KR" altLang="en-US" sz="1400" spc="-100" dirty="0" smtClean="0">
                <a:latin typeface="+mn-ea"/>
              </a:rPr>
              <a:t>차체의 위치 및 속도 결과</a:t>
            </a:r>
            <a:endParaRPr lang="en-US" altLang="ko-KR" sz="1400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8710" y="3719656"/>
            <a:ext cx="2947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 80 </a:t>
            </a:r>
            <a:r>
              <a:rPr lang="ko-KR" altLang="en-US" sz="1200" dirty="0" smtClean="0"/>
              <a:t>차체 질량 중심의 위치 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0" t="5707" r="7585"/>
          <a:stretch/>
        </p:blipFill>
        <p:spPr>
          <a:xfrm>
            <a:off x="460107" y="1305546"/>
            <a:ext cx="3250181" cy="234506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267182" y="3719656"/>
            <a:ext cx="28077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 81 </a:t>
            </a:r>
            <a:r>
              <a:rPr lang="ko-KR" altLang="en-US" sz="1200" dirty="0" smtClean="0"/>
              <a:t>차체 질량 중심의 속도 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7594554" y="3719656"/>
            <a:ext cx="293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 82 </a:t>
            </a:r>
            <a:r>
              <a:rPr lang="ko-KR" altLang="en-US" sz="1200" dirty="0" smtClean="0"/>
              <a:t>차체 질량 중심의 가속도 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788710" y="6888008"/>
            <a:ext cx="2947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 83 Front-Left wheel</a:t>
            </a:r>
            <a:r>
              <a:rPr lang="ko-KR" altLang="en-US" sz="1200" dirty="0" smtClean="0"/>
              <a:t>의 </a:t>
            </a:r>
            <a:r>
              <a:rPr lang="ko-KR" altLang="en-US" sz="1200" dirty="0" err="1" smtClean="0"/>
              <a:t>접촉력</a:t>
            </a:r>
            <a:endParaRPr lang="ko-KR" altLang="en-US" sz="1200" dirty="0"/>
          </a:p>
        </p:txBody>
      </p:sp>
      <p:sp>
        <p:nvSpPr>
          <p:cNvPr id="24" name="TextBox 187"/>
          <p:cNvSpPr txBox="1"/>
          <p:nvPr/>
        </p:nvSpPr>
        <p:spPr>
          <a:xfrm>
            <a:off x="378719" y="4099174"/>
            <a:ext cx="3527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5"/>
              </a:buBlip>
            </a:pPr>
            <a:r>
              <a:rPr lang="en-US" altLang="ko-KR" sz="1400" spc="-100" dirty="0" smtClean="0">
                <a:latin typeface="+mn-ea"/>
              </a:rPr>
              <a:t> Front-Left Wheel</a:t>
            </a:r>
            <a:r>
              <a:rPr lang="ko-KR" altLang="en-US" sz="1400" spc="-100" dirty="0" smtClean="0">
                <a:latin typeface="+mn-ea"/>
              </a:rPr>
              <a:t>의 </a:t>
            </a:r>
            <a:r>
              <a:rPr lang="ko-KR" altLang="en-US" sz="1400" spc="-100" dirty="0" err="1" smtClean="0">
                <a:latin typeface="+mn-ea"/>
              </a:rPr>
              <a:t>접촉력과</a:t>
            </a:r>
            <a:r>
              <a:rPr lang="ko-KR" altLang="en-US" sz="1400" spc="-100" dirty="0" smtClean="0">
                <a:latin typeface="+mn-ea"/>
              </a:rPr>
              <a:t> 가속도 결과</a:t>
            </a:r>
            <a:endParaRPr lang="en-US" altLang="ko-KR" sz="1400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" t="5499" r="8280"/>
          <a:stretch/>
        </p:blipFill>
        <p:spPr>
          <a:xfrm>
            <a:off x="4022004" y="4454948"/>
            <a:ext cx="3028020" cy="248292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338588" y="6888008"/>
            <a:ext cx="29479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 smtClean="0"/>
              <a:t>  84 </a:t>
            </a:r>
            <a:r>
              <a:rPr lang="en-US" altLang="ko-KR" sz="1200" dirty="0"/>
              <a:t>Front-Left wheel</a:t>
            </a:r>
            <a:r>
              <a:rPr lang="ko-KR" altLang="en-US" sz="1200" dirty="0"/>
              <a:t>의 </a:t>
            </a:r>
            <a:r>
              <a:rPr lang="ko-KR" altLang="en-US" sz="1200" dirty="0" smtClean="0"/>
              <a:t>가속도</a:t>
            </a:r>
            <a:endParaRPr lang="ko-KR" altLang="en-US" sz="12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4" t="5499" r="8280"/>
          <a:stretch/>
        </p:blipFill>
        <p:spPr>
          <a:xfrm>
            <a:off x="7301001" y="1260351"/>
            <a:ext cx="3014251" cy="246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1587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410596" y="1983808"/>
            <a:ext cx="5544616" cy="3092967"/>
            <a:chOff x="4410596" y="1983808"/>
            <a:chExt cx="5544616" cy="3092967"/>
          </a:xfrm>
        </p:grpSpPr>
        <p:sp>
          <p:nvSpPr>
            <p:cNvPr id="47" name="TextBox 5"/>
            <p:cNvSpPr txBox="1"/>
            <p:nvPr/>
          </p:nvSpPr>
          <p:spPr>
            <a:xfrm>
              <a:off x="5298390" y="4549935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5000"/>
                </a:lnSpc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cs typeface="Arial" pitchFamily="34" charset="0"/>
                </a:rPr>
                <a:t>기초 이론</a:t>
              </a:r>
              <a:endParaRPr lang="ko-KR" altLang="en-US" sz="2500" b="1" spc="-150" dirty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cs typeface="Arial" pitchFamily="34" charset="0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4628805" y="1983808"/>
              <a:ext cx="464010" cy="501350"/>
              <a:chOff x="4411549" y="1657337"/>
              <a:chExt cx="527080" cy="700445"/>
            </a:xfrm>
          </p:grpSpPr>
          <p:pic>
            <p:nvPicPr>
              <p:cNvPr id="63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4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4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1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628804" y="2630429"/>
              <a:ext cx="464010" cy="501350"/>
              <a:chOff x="4411549" y="1657337"/>
              <a:chExt cx="527080" cy="700445"/>
            </a:xfrm>
          </p:grpSpPr>
          <p:pic>
            <p:nvPicPr>
              <p:cNvPr id="61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22"/>
              <p:cNvSpPr>
                <a:spLocks noChangeArrowheads="1"/>
              </p:cNvSpPr>
              <p:nvPr/>
            </p:nvSpPr>
            <p:spPr bwMode="auto">
              <a:xfrm>
                <a:off x="4492804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2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628805" y="3277050"/>
              <a:ext cx="464010" cy="501350"/>
              <a:chOff x="4411549" y="1657337"/>
              <a:chExt cx="527080" cy="700445"/>
            </a:xfrm>
          </p:grpSpPr>
          <p:pic>
            <p:nvPicPr>
              <p:cNvPr id="59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0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3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51" name="TextBox 5"/>
            <p:cNvSpPr txBox="1"/>
            <p:nvPr/>
          </p:nvSpPr>
          <p:spPr>
            <a:xfrm>
              <a:off x="5130676" y="2638130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연구개발 주요 성과</a:t>
              </a:r>
            </a:p>
          </p:txBody>
        </p:sp>
        <p:sp>
          <p:nvSpPr>
            <p:cNvPr id="52" name="TextBox 5"/>
            <p:cNvSpPr txBox="1"/>
            <p:nvPr/>
          </p:nvSpPr>
          <p:spPr>
            <a:xfrm>
              <a:off x="5176881" y="1999924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 개발 개요 및 목표</a:t>
              </a:r>
            </a:p>
          </p:txBody>
        </p:sp>
        <p:pic>
          <p:nvPicPr>
            <p:cNvPr id="53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626620" y="3918636"/>
              <a:ext cx="464010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22"/>
            <p:cNvSpPr>
              <a:spLocks noChangeArrowheads="1"/>
            </p:cNvSpPr>
            <p:nvPr/>
          </p:nvSpPr>
          <p:spPr bwMode="auto">
            <a:xfrm>
              <a:off x="4698155" y="3917353"/>
              <a:ext cx="36259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4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5" name="TextBox 5"/>
            <p:cNvSpPr txBox="1"/>
            <p:nvPr/>
          </p:nvSpPr>
          <p:spPr>
            <a:xfrm>
              <a:off x="5179334" y="3278333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 개발 내용</a:t>
              </a:r>
            </a:p>
          </p:txBody>
        </p:sp>
        <p:pic>
          <p:nvPicPr>
            <p:cNvPr id="56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410596" y="4576708"/>
              <a:ext cx="851066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4435750" y="4575425"/>
              <a:ext cx="851065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별첨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8" name="TextBox 5"/>
            <p:cNvSpPr txBox="1"/>
            <p:nvPr/>
          </p:nvSpPr>
          <p:spPr>
            <a:xfrm>
              <a:off x="5176881" y="3911729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결론 및 향후 연구 방향</a:t>
              </a:r>
              <a:endParaRPr kumimoji="0" lang="ko-KR" altLang="en-US" sz="2500" b="1" spc="-150" dirty="0" smtClean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4482604" y="1877664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4410596" y="4482026"/>
            <a:ext cx="4896544" cy="2677432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435750" y="3242233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580106" y="2462206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0527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 smtClean="0"/>
              <a:t>4. </a:t>
            </a:r>
            <a:r>
              <a:rPr lang="ko-KR" altLang="en-US" dirty="0" smtClean="0"/>
              <a:t>결론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TextBox 187"/>
          <p:cNvSpPr txBox="1"/>
          <p:nvPr/>
        </p:nvSpPr>
        <p:spPr>
          <a:xfrm>
            <a:off x="449323" y="1046068"/>
            <a:ext cx="63492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err="1" smtClean="0">
                <a:latin typeface="+mn-ea"/>
              </a:rPr>
              <a:t>안식각</a:t>
            </a:r>
            <a:r>
              <a:rPr lang="ko-KR" altLang="en-US" sz="1600" dirty="0" smtClean="0">
                <a:latin typeface="+mn-ea"/>
              </a:rPr>
              <a:t> 측정을 통한 모래 입자의 접촉 </a:t>
            </a:r>
            <a:r>
              <a:rPr lang="ko-KR" altLang="en-US" sz="1600" dirty="0" err="1" smtClean="0">
                <a:latin typeface="+mn-ea"/>
              </a:rPr>
              <a:t>파라미터</a:t>
            </a:r>
            <a:r>
              <a:rPr lang="ko-KR" altLang="en-US" sz="1600" dirty="0" smtClean="0">
                <a:latin typeface="+mn-ea"/>
              </a:rPr>
              <a:t> 도출</a:t>
            </a:r>
            <a:endParaRPr lang="en-US" altLang="ko-KR" sz="16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45" name="Slide Number Placeholder 2"/>
          <p:cNvSpPr txBox="1">
            <a:spLocks/>
          </p:cNvSpPr>
          <p:nvPr/>
        </p:nvSpPr>
        <p:spPr>
          <a:xfrm>
            <a:off x="4817274" y="7092999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altLang="ko-KR" sz="2000" b="0" smtClean="0">
                <a:solidFill>
                  <a:srgbClr val="BFBFBF"/>
                </a:solidFill>
              </a:rPr>
              <a:pPr algn="r">
                <a:buSzPct val="25000"/>
              </a:pPr>
              <a:t>63</a:t>
            </a:fld>
            <a:endParaRPr lang="ko-KR" sz="2000" b="0" dirty="0">
              <a:solidFill>
                <a:srgbClr val="BFBFBF"/>
              </a:solidFill>
            </a:endParaRPr>
          </a:p>
        </p:txBody>
      </p:sp>
      <p:sp>
        <p:nvSpPr>
          <p:cNvPr id="850" name="Rectangle 49"/>
          <p:cNvSpPr/>
          <p:nvPr/>
        </p:nvSpPr>
        <p:spPr>
          <a:xfrm>
            <a:off x="751198" y="1392263"/>
            <a:ext cx="7678705" cy="646331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200" dirty="0" smtClean="0">
                <a:latin typeface="+mn-ea"/>
              </a:rPr>
              <a:t>휠 테스트 베드에 사용되는 모래 입자의 크기를 고려한 </a:t>
            </a:r>
            <a:r>
              <a:rPr lang="ko-KR" altLang="en-US" sz="1200" dirty="0" err="1" smtClean="0">
                <a:latin typeface="+mn-ea"/>
              </a:rPr>
              <a:t>안식각</a:t>
            </a:r>
            <a:r>
              <a:rPr lang="ko-KR" altLang="en-US" sz="1200" dirty="0" smtClean="0">
                <a:latin typeface="+mn-ea"/>
              </a:rPr>
              <a:t> 측정 실험을 통해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</a:rPr>
              <a:t>안식각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31(degree)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측정</a:t>
            </a:r>
            <a:endParaRPr lang="en-US" altLang="ko-KR" sz="12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200" dirty="0" err="1" smtClean="0">
                <a:latin typeface="+mn-ea"/>
              </a:rPr>
              <a:t>안식각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31.2(degree)</a:t>
            </a:r>
            <a:r>
              <a:rPr lang="ko-KR" altLang="en-US" sz="1200" dirty="0" smtClean="0">
                <a:latin typeface="+mn-ea"/>
              </a:rPr>
              <a:t>를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가지는 접촉 </a:t>
            </a:r>
            <a:r>
              <a:rPr lang="ko-KR" altLang="en-US" sz="1200" dirty="0" err="1" smtClean="0">
                <a:latin typeface="+mn-ea"/>
              </a:rPr>
              <a:t>파라미터</a:t>
            </a:r>
            <a:r>
              <a:rPr lang="ko-KR" altLang="en-US" sz="1200" dirty="0" smtClean="0">
                <a:latin typeface="+mn-ea"/>
              </a:rPr>
              <a:t> 결정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51" name="TextBox 187"/>
          <p:cNvSpPr txBox="1"/>
          <p:nvPr/>
        </p:nvSpPr>
        <p:spPr>
          <a:xfrm>
            <a:off x="446436" y="3708623"/>
            <a:ext cx="7523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휠 테스트베드로 </a:t>
            </a:r>
            <a:r>
              <a:rPr lang="en-US" altLang="ko-KR" sz="1600" dirty="0" smtClean="0">
                <a:latin typeface="+mn-ea"/>
              </a:rPr>
              <a:t>spur, helical, V type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 smtClean="0">
                <a:latin typeface="+mn-ea"/>
              </a:rPr>
              <a:t>휠의</a:t>
            </a:r>
            <a:r>
              <a:rPr lang="ko-KR" altLang="en-US" sz="1600" dirty="0" smtClean="0">
                <a:latin typeface="+mn-ea"/>
              </a:rPr>
              <a:t> 주행 실험 및 시뮬레이션 비교</a:t>
            </a:r>
            <a:endParaRPr lang="en-US" altLang="ko-KR" sz="16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18" name="TextBox 187"/>
          <p:cNvSpPr txBox="1"/>
          <p:nvPr/>
        </p:nvSpPr>
        <p:spPr>
          <a:xfrm>
            <a:off x="446436" y="2268463"/>
            <a:ext cx="7523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z="1600" dirty="0" smtClean="0">
                <a:latin typeface="+mn-ea"/>
              </a:rPr>
              <a:t> MBD – DEM</a:t>
            </a:r>
            <a:r>
              <a:rPr lang="ko-KR" altLang="en-US" sz="1600" dirty="0" smtClean="0">
                <a:latin typeface="+mn-ea"/>
              </a:rPr>
              <a:t>의 연성해석 프로그램 개발</a:t>
            </a:r>
            <a:endParaRPr lang="en-US" altLang="ko-KR" sz="16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19" name="Rectangle 49"/>
          <p:cNvSpPr/>
          <p:nvPr/>
        </p:nvSpPr>
        <p:spPr>
          <a:xfrm>
            <a:off x="751198" y="2605028"/>
            <a:ext cx="4448654" cy="923330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z="1200" dirty="0" smtClean="0">
                <a:latin typeface="+mn-ea"/>
              </a:rPr>
              <a:t>GUI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및 </a:t>
            </a:r>
            <a:r>
              <a:rPr lang="en-US" altLang="ko-KR" sz="1200" dirty="0" smtClean="0">
                <a:latin typeface="+mn-ea"/>
              </a:rPr>
              <a:t>3D </a:t>
            </a:r>
            <a:r>
              <a:rPr lang="ko-KR" altLang="en-US" sz="1200" dirty="0" smtClean="0">
                <a:latin typeface="+mn-ea"/>
              </a:rPr>
              <a:t>그래픽 기반의 전</a:t>
            </a:r>
            <a:r>
              <a:rPr lang="en-US" altLang="ko-KR" sz="1200" dirty="0" smtClean="0">
                <a:latin typeface="+mn-ea"/>
              </a:rPr>
              <a:t>/</a:t>
            </a:r>
            <a:r>
              <a:rPr lang="ko-KR" altLang="en-US" sz="1200" dirty="0" err="1" smtClean="0">
                <a:latin typeface="+mn-ea"/>
              </a:rPr>
              <a:t>후처리기</a:t>
            </a:r>
            <a:r>
              <a:rPr lang="ko-KR" altLang="en-US" sz="1200" dirty="0" smtClean="0">
                <a:latin typeface="+mn-ea"/>
              </a:rPr>
              <a:t> 개발</a:t>
            </a:r>
            <a:endParaRPr lang="en-US" altLang="ko-KR" sz="12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200" dirty="0" err="1" smtClean="0">
                <a:latin typeface="+mn-ea"/>
              </a:rPr>
              <a:t>구형입자와</a:t>
            </a:r>
            <a:r>
              <a:rPr lang="ko-KR" altLang="en-US" sz="1200" dirty="0" smtClean="0">
                <a:latin typeface="+mn-ea"/>
              </a:rPr>
              <a:t> 삼각요소와의 접촉 판별 및 힘 계산 모델 개발</a:t>
            </a:r>
            <a:endParaRPr lang="en-US" altLang="ko-KR" sz="12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z="1200" dirty="0" smtClean="0">
                <a:latin typeface="+mn-ea"/>
              </a:rPr>
              <a:t>MBD – DEM </a:t>
            </a:r>
            <a:r>
              <a:rPr lang="ko-KR" altLang="en-US" sz="1200" dirty="0" smtClean="0">
                <a:latin typeface="+mn-ea"/>
              </a:rPr>
              <a:t>연성해석 알고리즘 구현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및 해석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</a:rPr>
              <a:t>솔버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개발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0" name="Rectangle 49"/>
          <p:cNvSpPr/>
          <p:nvPr/>
        </p:nvSpPr>
        <p:spPr>
          <a:xfrm>
            <a:off x="751198" y="4070404"/>
            <a:ext cx="7678705" cy="1200329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Calibration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측정 장치 제작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z="1200" dirty="0" smtClean="0">
                <a:latin typeface="+mn-ea"/>
              </a:rPr>
              <a:t>Calibration </a:t>
            </a:r>
            <a:r>
              <a:rPr lang="ko-KR" altLang="en-US" sz="1200" dirty="0" smtClean="0">
                <a:latin typeface="+mn-ea"/>
              </a:rPr>
              <a:t>시험으로 휠 테스트베드 질량 </a:t>
            </a:r>
            <a:r>
              <a:rPr lang="en-US" altLang="ko-KR" sz="1200" dirty="0" smtClean="0">
                <a:latin typeface="+mn-ea"/>
              </a:rPr>
              <a:t>20.8(kg), 6</a:t>
            </a:r>
            <a:r>
              <a:rPr lang="ko-KR" altLang="en-US" sz="1200" dirty="0" err="1" smtClean="0">
                <a:latin typeface="+mn-ea"/>
              </a:rPr>
              <a:t>분력계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calibration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값 </a:t>
            </a:r>
            <a:r>
              <a:rPr lang="en-US" altLang="ko-KR" sz="1200" dirty="0" smtClean="0">
                <a:solidFill>
                  <a:srgbClr val="FF0000"/>
                </a:solidFill>
                <a:latin typeface="+mn-ea"/>
              </a:rPr>
              <a:t>78.6 </a:t>
            </a:r>
            <a:r>
              <a:rPr lang="ko-KR" altLang="en-US" sz="1200" dirty="0" smtClean="0">
                <a:latin typeface="+mn-ea"/>
              </a:rPr>
              <a:t>도출 </a:t>
            </a:r>
            <a:endParaRPr lang="en-US" altLang="ko-KR" sz="12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z="1200" dirty="0" smtClean="0">
                <a:latin typeface="+mn-ea"/>
              </a:rPr>
              <a:t>5</a:t>
            </a:r>
            <a:r>
              <a:rPr lang="ko-KR" altLang="en-US" sz="1200" dirty="0" smtClean="0">
                <a:latin typeface="+mn-ea"/>
              </a:rPr>
              <a:t>회 반복 실험을 통한 측정 결과의 </a:t>
            </a:r>
            <a:r>
              <a:rPr lang="ko-KR" altLang="en-US" sz="1200" dirty="0" err="1" smtClean="0">
                <a:latin typeface="+mn-ea"/>
              </a:rPr>
              <a:t>재현성</a:t>
            </a:r>
            <a:r>
              <a:rPr lang="ko-KR" altLang="en-US" sz="1200" dirty="0" smtClean="0">
                <a:latin typeface="+mn-ea"/>
              </a:rPr>
              <a:t> 확인 </a:t>
            </a:r>
            <a:endParaRPr lang="en-US" altLang="ko-KR" sz="1200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en-US" altLang="ko-KR" sz="1200" dirty="0" smtClean="0">
                <a:latin typeface="+mn-ea"/>
              </a:rPr>
              <a:t>Helical </a:t>
            </a:r>
            <a:r>
              <a:rPr lang="ko-KR" altLang="en-US" sz="1200" dirty="0" smtClean="0">
                <a:latin typeface="+mn-ea"/>
              </a:rPr>
              <a:t>휠 타입에 대한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휠 주행 시뮬레이션 결과와 실험 결과 비교 분석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1" name="TextBox 187"/>
          <p:cNvSpPr txBox="1"/>
          <p:nvPr/>
        </p:nvSpPr>
        <p:spPr>
          <a:xfrm>
            <a:off x="446436" y="5724847"/>
            <a:ext cx="7523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err="1" smtClean="0">
                <a:latin typeface="+mn-ea"/>
              </a:rPr>
              <a:t>포장로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저마찰로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모래지에서의 전차량 시뮬레이션</a:t>
            </a:r>
            <a:endParaRPr lang="en-US" altLang="ko-KR" sz="16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22" name="Rectangle 49"/>
          <p:cNvSpPr/>
          <p:nvPr/>
        </p:nvSpPr>
        <p:spPr>
          <a:xfrm>
            <a:off x="751198" y="6086628"/>
            <a:ext cx="8267910" cy="646331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200" dirty="0" err="1" smtClean="0">
                <a:latin typeface="+mn-ea"/>
              </a:rPr>
              <a:t>포장로</a:t>
            </a:r>
            <a:r>
              <a:rPr lang="ko-KR" altLang="en-US" sz="1200" dirty="0" smtClean="0">
                <a:latin typeface="+mn-ea"/>
              </a:rPr>
              <a:t> 및 </a:t>
            </a:r>
            <a:r>
              <a:rPr lang="ko-KR" altLang="en-US" sz="1200" dirty="0" err="1" smtClean="0">
                <a:latin typeface="+mn-ea"/>
              </a:rPr>
              <a:t>저마찰로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주행 시뮬레이션 검증 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 err="1" smtClean="0">
                <a:latin typeface="+mn-ea"/>
              </a:rPr>
              <a:t>RecurDyn</a:t>
            </a:r>
            <a:r>
              <a:rPr lang="ko-KR" altLang="en-US" sz="1200" dirty="0" smtClean="0">
                <a:latin typeface="+mn-ea"/>
              </a:rPr>
              <a:t>과 비교</a:t>
            </a:r>
            <a:r>
              <a:rPr lang="en-US" altLang="ko-KR" sz="1200" dirty="0" smtClean="0">
                <a:latin typeface="+mn-ea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200" dirty="0" smtClean="0">
                <a:latin typeface="+mn-ea"/>
              </a:rPr>
              <a:t>개발프로그램을 이용한 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모래지에서의 </a:t>
            </a:r>
            <a:r>
              <a:rPr lang="ko-KR" altLang="en-US" sz="1200" dirty="0" err="1" smtClean="0">
                <a:solidFill>
                  <a:srgbClr val="FF0000"/>
                </a:solidFill>
                <a:latin typeface="+mn-ea"/>
              </a:rPr>
              <a:t>전차량</a:t>
            </a:r>
            <a:r>
              <a:rPr lang="ko-KR" altLang="en-US" sz="1200" dirty="0" smtClean="0">
                <a:solidFill>
                  <a:srgbClr val="FF0000"/>
                </a:solidFill>
                <a:latin typeface="+mn-ea"/>
              </a:rPr>
              <a:t> 시뮬레이션</a:t>
            </a:r>
            <a:endParaRPr lang="en-US" altLang="ko-KR" sz="120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72474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ko-KR" dirty="0" smtClean="0"/>
              <a:t>4. </a:t>
            </a:r>
            <a:r>
              <a:rPr lang="ko-KR" altLang="en-US" dirty="0" smtClean="0"/>
              <a:t>향후 연구 방향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Slide Number Placeholder 2"/>
          <p:cNvSpPr txBox="1">
            <a:spLocks/>
          </p:cNvSpPr>
          <p:nvPr/>
        </p:nvSpPr>
        <p:spPr>
          <a:xfrm>
            <a:off x="4817274" y="7092999"/>
            <a:ext cx="550911" cy="402566"/>
          </a:xfrm>
          <a:prstGeom prst="rect">
            <a:avLst/>
          </a:prstGeom>
          <a:noFill/>
          <a:ln>
            <a:noFill/>
          </a:ln>
        </p:spPr>
        <p:txBody>
          <a:bodyPr lIns="104300" tIns="52150" rIns="104300" bIns="52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buSzPct val="25000"/>
            </a:pPr>
            <a:fld id="{00000000-1234-1234-1234-123412341234}" type="slidenum">
              <a:rPr lang="en-US" altLang="ko-KR" sz="2000" b="0" smtClean="0">
                <a:solidFill>
                  <a:srgbClr val="BFBFBF"/>
                </a:solidFill>
              </a:rPr>
              <a:pPr algn="r">
                <a:buSzPct val="25000"/>
              </a:pPr>
              <a:t>64</a:t>
            </a:fld>
            <a:endParaRPr lang="ko-KR" sz="2000" b="0" dirty="0">
              <a:solidFill>
                <a:srgbClr val="BFBFBF"/>
              </a:solidFill>
            </a:endParaRPr>
          </a:p>
        </p:txBody>
      </p:sp>
      <p:sp>
        <p:nvSpPr>
          <p:cNvPr id="23" name="TextBox 187"/>
          <p:cNvSpPr txBox="1"/>
          <p:nvPr/>
        </p:nvSpPr>
        <p:spPr>
          <a:xfrm>
            <a:off x="670935" y="1515164"/>
            <a:ext cx="469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z="2400" spc="-100" dirty="0" smtClean="0">
                <a:latin typeface="+mn-ea"/>
              </a:rPr>
              <a:t> </a:t>
            </a:r>
            <a:r>
              <a:rPr lang="ko-KR" altLang="en-US" sz="2400" spc="-100" dirty="0" smtClean="0">
                <a:latin typeface="+mn-ea"/>
              </a:rPr>
              <a:t>향후 연구 진행 방향 제언</a:t>
            </a:r>
            <a:endParaRPr lang="en-US" altLang="ko-KR" sz="2400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sp>
        <p:nvSpPr>
          <p:cNvPr id="24" name="Rectangle 49"/>
          <p:cNvSpPr/>
          <p:nvPr/>
        </p:nvSpPr>
        <p:spPr>
          <a:xfrm>
            <a:off x="1026220" y="2340471"/>
            <a:ext cx="8267910" cy="1338828"/>
          </a:xfrm>
          <a:prstGeom prst="rect">
            <a:avLst/>
          </a:prstGeom>
          <a:solidFill>
            <a:schemeClr val="lt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800" dirty="0" smtClean="0">
                <a:solidFill>
                  <a:srgbClr val="0432FF"/>
                </a:solidFill>
                <a:latin typeface="+mn-ea"/>
              </a:rPr>
              <a:t>실제 모래 입자 형상 구현을 위한 </a:t>
            </a:r>
            <a:r>
              <a:rPr lang="ko-KR" altLang="en-US" sz="1800" dirty="0" err="1" smtClean="0">
                <a:solidFill>
                  <a:srgbClr val="FF0000"/>
                </a:solidFill>
                <a:latin typeface="+mn-ea"/>
              </a:rPr>
              <a:t>다각형태의</a:t>
            </a:r>
            <a:r>
              <a:rPr lang="ko-KR" altLang="en-US" sz="1800" dirty="0" smtClean="0">
                <a:solidFill>
                  <a:srgbClr val="FF0000"/>
                </a:solidFill>
                <a:latin typeface="+mn-ea"/>
              </a:rPr>
              <a:t> 입자 모델링 </a:t>
            </a:r>
            <a:r>
              <a:rPr lang="ko-KR" altLang="en-US" sz="1800" dirty="0" smtClean="0">
                <a:solidFill>
                  <a:srgbClr val="0432FF"/>
                </a:solidFill>
                <a:latin typeface="+mn-ea"/>
              </a:rPr>
              <a:t>기법 연구</a:t>
            </a:r>
            <a:endParaRPr lang="en-US" altLang="ko-KR" sz="1800" dirty="0" smtClean="0">
              <a:solidFill>
                <a:srgbClr val="0432FF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800" dirty="0" smtClean="0">
                <a:solidFill>
                  <a:srgbClr val="0432FF"/>
                </a:solidFill>
                <a:latin typeface="+mn-ea"/>
              </a:rPr>
              <a:t>전차량 주행 실험을 통해 </a:t>
            </a:r>
            <a:r>
              <a:rPr lang="ko-KR" altLang="en-US" sz="1800" dirty="0" smtClean="0">
                <a:solidFill>
                  <a:srgbClr val="FF0000"/>
                </a:solidFill>
                <a:latin typeface="+mn-ea"/>
              </a:rPr>
              <a:t>모래지에서의 전차량 주행 모델 검증</a:t>
            </a:r>
            <a:endParaRPr lang="en-US" altLang="ko-KR" sz="1800" dirty="0" smtClean="0">
              <a:solidFill>
                <a:srgbClr val="FF0000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z="1800" dirty="0" smtClean="0">
                <a:solidFill>
                  <a:srgbClr val="0432FF"/>
                </a:solidFill>
                <a:latin typeface="+mn-ea"/>
              </a:rPr>
              <a:t>고성능 병렬 해석 장치 구축을 통한 광범위 해석 및 계산 효율성 향상 연구</a:t>
            </a:r>
            <a:endParaRPr lang="en-US" altLang="ko-KR" sz="1800" dirty="0">
              <a:solidFill>
                <a:srgbClr val="0432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395857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" y="-1"/>
            <a:ext cx="10722579" cy="7561264"/>
            <a:chOff x="-1" y="-1"/>
            <a:chExt cx="10722579" cy="75612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-1"/>
              <a:ext cx="10722579" cy="7561264"/>
            </a:xfrm>
            <a:prstGeom prst="rect">
              <a:avLst/>
            </a:prstGeom>
            <a:effectLst>
              <a:outerShdw blurRad="50800" dist="50800" sx="1000" sy="1000" algn="ctr" rotWithShape="0">
                <a:srgbClr val="000000"/>
              </a:outerShdw>
            </a:effectLst>
          </p:spPr>
        </p:pic>
        <p:sp>
          <p:nvSpPr>
            <p:cNvPr id="3" name="Rectangle 2"/>
            <p:cNvSpPr/>
            <p:nvPr/>
          </p:nvSpPr>
          <p:spPr>
            <a:xfrm>
              <a:off x="0" y="-1"/>
              <a:ext cx="10722578" cy="7561263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02284" y="3204567"/>
              <a:ext cx="837921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smtClean="0">
                  <a:solidFill>
                    <a:schemeClr val="bg1"/>
                  </a:solidFill>
                  <a:latin typeface="Yoon 윤고딕 550_TT"/>
                  <a:ea typeface="Yoon 윤고딕 550_TT"/>
                </a:rPr>
                <a:t>경청해 주셔서 감사합니다</a:t>
              </a:r>
              <a:r>
                <a:rPr lang="en-US" altLang="ko-KR" sz="5400" b="1" dirty="0" smtClean="0">
                  <a:solidFill>
                    <a:schemeClr val="bg1"/>
                  </a:solidFill>
                  <a:latin typeface="Yoon 윤고딕 550_TT"/>
                  <a:ea typeface="Yoon 윤고딕 550_TT"/>
                </a:rPr>
                <a:t>.</a:t>
              </a:r>
              <a:endParaRPr lang="ko-KR" altLang="en-US" sz="5400" b="1" dirty="0">
                <a:solidFill>
                  <a:schemeClr val="bg1"/>
                </a:solidFill>
                <a:latin typeface="Yoon 윤고딕 550_TT"/>
                <a:ea typeface="Yoon 윤고딕 550_TT"/>
              </a:endParaRPr>
            </a:p>
          </p:txBody>
        </p:sp>
        <p:sp>
          <p:nvSpPr>
            <p:cNvPr id="9" name="Right Triangle 8"/>
            <p:cNvSpPr/>
            <p:nvPr/>
          </p:nvSpPr>
          <p:spPr>
            <a:xfrm>
              <a:off x="0" y="5652838"/>
              <a:ext cx="4050556" cy="1908423"/>
            </a:xfrm>
            <a:prstGeom prst="rtTriangl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55094F-F5C4-4F5B-8516-C602F1D251C4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73599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410596" y="1983808"/>
            <a:ext cx="5544616" cy="3092967"/>
            <a:chOff x="4410596" y="1983808"/>
            <a:chExt cx="5544616" cy="3092967"/>
          </a:xfrm>
        </p:grpSpPr>
        <p:sp>
          <p:nvSpPr>
            <p:cNvPr id="47" name="TextBox 5"/>
            <p:cNvSpPr txBox="1"/>
            <p:nvPr/>
          </p:nvSpPr>
          <p:spPr>
            <a:xfrm>
              <a:off x="5298390" y="4549935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5000"/>
                </a:lnSpc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cs typeface="Arial" pitchFamily="34" charset="0"/>
                </a:rPr>
                <a:t>기초 이론</a:t>
              </a:r>
              <a:endParaRPr lang="ko-KR" altLang="en-US" sz="2500" b="1" spc="-150" dirty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cs typeface="Arial" pitchFamily="34" charset="0"/>
              </a:endParaRPr>
            </a:p>
          </p:txBody>
        </p:sp>
        <p:grpSp>
          <p:nvGrpSpPr>
            <p:cNvPr id="48" name="그룹 47"/>
            <p:cNvGrpSpPr/>
            <p:nvPr/>
          </p:nvGrpSpPr>
          <p:grpSpPr>
            <a:xfrm>
              <a:off x="4628805" y="1983808"/>
              <a:ext cx="464010" cy="501350"/>
              <a:chOff x="4411549" y="1657337"/>
              <a:chExt cx="527080" cy="700445"/>
            </a:xfrm>
          </p:grpSpPr>
          <p:pic>
            <p:nvPicPr>
              <p:cNvPr id="63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4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4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1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49" name="그룹 48"/>
            <p:cNvGrpSpPr/>
            <p:nvPr/>
          </p:nvGrpSpPr>
          <p:grpSpPr>
            <a:xfrm>
              <a:off x="4628804" y="2630429"/>
              <a:ext cx="464010" cy="501350"/>
              <a:chOff x="4411549" y="1657337"/>
              <a:chExt cx="527080" cy="700445"/>
            </a:xfrm>
          </p:grpSpPr>
          <p:pic>
            <p:nvPicPr>
              <p:cNvPr id="61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22"/>
              <p:cNvSpPr>
                <a:spLocks noChangeArrowheads="1"/>
              </p:cNvSpPr>
              <p:nvPr/>
            </p:nvSpPr>
            <p:spPr bwMode="auto">
              <a:xfrm>
                <a:off x="4492804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2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4628805" y="3277050"/>
              <a:ext cx="464010" cy="501350"/>
              <a:chOff x="4411549" y="1657337"/>
              <a:chExt cx="527080" cy="700445"/>
            </a:xfrm>
          </p:grpSpPr>
          <p:pic>
            <p:nvPicPr>
              <p:cNvPr id="59" name="Picture 9" descr="숫자판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l="44167" t="27222" r="51707" b="64445"/>
              <a:stretch>
                <a:fillRect/>
              </a:stretch>
            </p:blipFill>
            <p:spPr bwMode="auto">
              <a:xfrm>
                <a:off x="4411549" y="1659130"/>
                <a:ext cx="527080" cy="6986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0" name="Rectangle 22"/>
              <p:cNvSpPr>
                <a:spLocks noChangeArrowheads="1"/>
              </p:cNvSpPr>
              <p:nvPr/>
            </p:nvSpPr>
            <p:spPr bwMode="auto">
              <a:xfrm>
                <a:off x="4492807" y="1657337"/>
                <a:ext cx="411885" cy="6665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500" b="1" dirty="0" smtClean="0">
                    <a:solidFill>
                      <a:prstClr val="white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ea typeface="바탕" pitchFamily="18" charset="-127"/>
                    <a:cs typeface="Arial" pitchFamily="34" charset="0"/>
                  </a:rPr>
                  <a:t>3</a:t>
                </a:r>
                <a:endParaRPr lang="en-US" altLang="ko-KR" sz="25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51" name="TextBox 5"/>
            <p:cNvSpPr txBox="1"/>
            <p:nvPr/>
          </p:nvSpPr>
          <p:spPr>
            <a:xfrm>
              <a:off x="5130676" y="2638130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연구개발 주요 성과</a:t>
              </a:r>
            </a:p>
          </p:txBody>
        </p:sp>
        <p:sp>
          <p:nvSpPr>
            <p:cNvPr id="52" name="TextBox 5"/>
            <p:cNvSpPr txBox="1"/>
            <p:nvPr/>
          </p:nvSpPr>
          <p:spPr>
            <a:xfrm>
              <a:off x="5176881" y="1999924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 개발 개요 및 목표</a:t>
              </a:r>
            </a:p>
          </p:txBody>
        </p:sp>
        <p:pic>
          <p:nvPicPr>
            <p:cNvPr id="53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626620" y="3918636"/>
              <a:ext cx="464010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22"/>
            <p:cNvSpPr>
              <a:spLocks noChangeArrowheads="1"/>
            </p:cNvSpPr>
            <p:nvPr/>
          </p:nvSpPr>
          <p:spPr bwMode="auto">
            <a:xfrm>
              <a:off x="4698155" y="3917353"/>
              <a:ext cx="362599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4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5" name="TextBox 5"/>
            <p:cNvSpPr txBox="1"/>
            <p:nvPr/>
          </p:nvSpPr>
          <p:spPr>
            <a:xfrm>
              <a:off x="5179334" y="3278333"/>
              <a:ext cx="4656822" cy="46935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연구 개발 내용</a:t>
              </a:r>
            </a:p>
          </p:txBody>
        </p:sp>
        <p:pic>
          <p:nvPicPr>
            <p:cNvPr id="56" name="Picture 9" descr="숫자판"/>
            <p:cNvPicPr>
              <a:picLocks noChangeAspect="1" noChangeArrowheads="1"/>
            </p:cNvPicPr>
            <p:nvPr/>
          </p:nvPicPr>
          <p:blipFill>
            <a:blip r:embed="rId3" cstate="print"/>
            <a:srcRect l="44167" t="27222" r="51707" b="64445"/>
            <a:stretch>
              <a:fillRect/>
            </a:stretch>
          </p:blipFill>
          <p:spPr bwMode="auto">
            <a:xfrm>
              <a:off x="4410596" y="4576708"/>
              <a:ext cx="851066" cy="50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Rectangle 22"/>
            <p:cNvSpPr>
              <a:spLocks noChangeArrowheads="1"/>
            </p:cNvSpPr>
            <p:nvPr/>
          </p:nvSpPr>
          <p:spPr bwMode="auto">
            <a:xfrm>
              <a:off x="4435750" y="4575425"/>
              <a:ext cx="851065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5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바탕" pitchFamily="18" charset="-127"/>
                  <a:cs typeface="Arial" pitchFamily="34" charset="0"/>
                </a:rPr>
                <a:t>별첨</a:t>
              </a:r>
              <a:endParaRPr lang="en-US" altLang="ko-KR" sz="25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바탕" pitchFamily="18" charset="-127"/>
                <a:cs typeface="Arial" pitchFamily="34" charset="0"/>
              </a:endParaRPr>
            </a:p>
          </p:txBody>
        </p:sp>
        <p:sp>
          <p:nvSpPr>
            <p:cNvPr id="58" name="TextBox 5"/>
            <p:cNvSpPr txBox="1"/>
            <p:nvPr/>
          </p:nvSpPr>
          <p:spPr>
            <a:xfrm>
              <a:off x="5176881" y="3911729"/>
              <a:ext cx="4656822" cy="474163"/>
            </a:xfrm>
            <a:prstGeom prst="rect">
              <a:avLst/>
            </a:prstGeom>
            <a:noFill/>
          </p:spPr>
          <p:txBody>
            <a:bodyPr wrap="square" lIns="102865" tIns="51432" rIns="102865" bIns="51432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lnSpc>
                  <a:spcPct val="9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ko-KR" altLang="en-US" sz="2500" b="1" spc="-150" dirty="0" smtClean="0">
                  <a:ln>
                    <a:solidFill>
                      <a:prstClr val="black"/>
                    </a:solidFill>
                    <a:prstDash val="solid"/>
                  </a:ln>
                  <a:gradFill rotWithShape="1">
                    <a:gsLst>
                      <a:gs pos="0">
                        <a:prstClr val="white">
                          <a:lumMod val="50000"/>
                        </a:prstClr>
                      </a:gs>
                      <a:gs pos="40000">
                        <a:prstClr val="black"/>
                      </a:gs>
                      <a:gs pos="50000">
                        <a:prstClr val="black">
                          <a:lumMod val="95000"/>
                          <a:lumOff val="5000"/>
                        </a:prstClr>
                      </a:gs>
                      <a:gs pos="68000">
                        <a:prstClr val="black"/>
                      </a:gs>
                      <a:gs pos="100000">
                        <a:prstClr val="black"/>
                      </a:gs>
                    </a:gsLst>
                    <a:lin ang="5400000" scaled="0"/>
                  </a:gradFill>
                  <a:latin typeface="+mj-ea"/>
                  <a:ea typeface="+mj-ea"/>
                  <a:cs typeface="Arial" pitchFamily="34" charset="0"/>
                </a:rPr>
                <a:t>결론 및 향후 연구 계획</a:t>
              </a:r>
              <a:endParaRPr kumimoji="0" lang="ko-KR" altLang="en-US" sz="2500" b="1" spc="-150" dirty="0" smtClean="0">
                <a:ln>
                  <a:solidFill>
                    <a:prstClr val="black"/>
                  </a:solidFill>
                  <a:prstDash val="solid"/>
                </a:ln>
                <a:gradFill rotWithShape="1">
                  <a:gsLst>
                    <a:gs pos="0">
                      <a:prstClr val="white">
                        <a:lumMod val="50000"/>
                      </a:prstClr>
                    </a:gs>
                    <a:gs pos="40000">
                      <a:prstClr val="black"/>
                    </a:gs>
                    <a:gs pos="50000">
                      <a:prstClr val="black">
                        <a:lumMod val="95000"/>
                        <a:lumOff val="5000"/>
                      </a:prstClr>
                    </a:gs>
                    <a:gs pos="6800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+mj-ea"/>
                <a:ea typeface="+mj-ea"/>
                <a:cs typeface="Arial" pitchFamily="34" charset="0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4482604" y="1877664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4522001" y="3767575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435750" y="3067009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4441202" y="2507721"/>
            <a:ext cx="4896544" cy="717374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7908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ko-KR" altLang="en-US" dirty="0" smtClean="0"/>
              <a:t>별첨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기초 이론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67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820" y="2124447"/>
            <a:ext cx="3168352" cy="40324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87"/>
              <p:cNvSpPr txBox="1"/>
              <p:nvPr/>
            </p:nvSpPr>
            <p:spPr>
              <a:xfrm>
                <a:off x="306140" y="2124447"/>
                <a:ext cx="5917234" cy="4450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FontTx/>
                  <a:buBlip>
                    <a:blip r:embed="rId4"/>
                  </a:buBlip>
                </a:pPr>
                <a:r>
                  <a:rPr lang="ko-KR" altLang="en-US" spc="-100" dirty="0" smtClean="0">
                    <a:latin typeface="+mn-ea"/>
                  </a:rPr>
                  <a:t> 구형상에 대한 질량과 관성모멘트 계산</a:t>
                </a:r>
                <a:endParaRPr lang="en-US" altLang="ko-KR" spc="-100" dirty="0" smtClean="0">
                  <a:latin typeface="+mn-ea"/>
                </a:endParaRPr>
              </a:p>
              <a:p>
                <a:endParaRPr lang="ko-KR" altLang="en-US" spc="-100" dirty="0" smtClean="0"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pc="-10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pc="-100" smtClean="0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b="0" i="1" spc="-100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pc="-100" smtClean="0">
                          <a:latin typeface="Cambria Math" charset="0"/>
                        </a:rPr>
                        <m:t>=</m:t>
                      </m:r>
                      <m:r>
                        <a:rPr lang="en-US" altLang="ko-KR" sz="2000" b="0" i="1" spc="-1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𝜌</m:t>
                      </m:r>
                      <m:r>
                        <a:rPr lang="en-US" altLang="ko-KR" sz="2000" b="0" i="1" spc="-1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f>
                        <m:fPr>
                          <m:ctrlPr>
                            <a:rPr lang="en-US" altLang="ko-KR" sz="2000" b="0" i="1" spc="-10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den>
                      </m:f>
                      <m:r>
                        <a:rPr lang="en-US" altLang="ko-KR" sz="2000" i="1" spc="-1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altLang="ko-KR" sz="2000" i="1" spc="-1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lang="en-US" altLang="ko-KR" sz="2000" i="1" spc="-1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ko-KR" sz="2000" i="1" spc="-10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</m:t>
                          </m:r>
                        </m:sup>
                      </m:sSubSup>
                      <m:r>
                        <a:rPr lang="en-US" altLang="ko-KR" sz="2000" b="0" i="0" spc="-1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 </m:t>
                      </m:r>
                      <m:sSub>
                        <m:sSubPr>
                          <m:ctrlPr>
                            <a:rPr lang="en-US" altLang="ko-KR" sz="2000" b="0" i="1" spc="-10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pc="-1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000" b="0" i="1" spc="-10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5</m:t>
                          </m:r>
                        </m:den>
                      </m:f>
                      <m:r>
                        <a:rPr lang="en-US" altLang="ko-KR" sz="2000" i="1" spc="-1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2000" i="1" spc="-10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i="1" spc="-1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Sup>
                        <m:sSubSupPr>
                          <m:ctrlPr>
                            <a:rPr lang="en-US" altLang="ko-KR" sz="2000" i="1" spc="-10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ko-KR" altLang="en-US" sz="1600" spc="-100" dirty="0" smtClean="0">
                  <a:latin typeface="+mn-ea"/>
                </a:endParaRPr>
              </a:p>
              <a:p>
                <a:pPr>
                  <a:buFontTx/>
                  <a:buBlip>
                    <a:blip r:embed="rId4"/>
                  </a:buBlip>
                </a:pPr>
                <a:endParaRPr lang="ko-KR" altLang="en-US" sz="1600" spc="-100" dirty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0800000" scaled="1"/>
                  </a:gradFill>
                  <a:latin typeface="+mn-ea"/>
                </a:endParaRPr>
              </a:p>
              <a:p>
                <a:pPr>
                  <a:buFontTx/>
                  <a:buBlip>
                    <a:blip r:embed="rId4"/>
                  </a:buBlip>
                </a:pPr>
                <a:r>
                  <a:rPr lang="ko-KR" altLang="en-US" spc="-100" dirty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0800000" scaled="1"/>
                    </a:gradFill>
                    <a:latin typeface="+mn-ea"/>
                  </a:rPr>
                  <a:t> </a:t>
                </a:r>
                <a:r>
                  <a:rPr lang="en-US" altLang="ko-KR" spc="-100" dirty="0" smtClean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0800000" scaled="1"/>
                    </a:gradFill>
                    <a:latin typeface="+mn-ea"/>
                  </a:rPr>
                  <a:t>Velocity </a:t>
                </a:r>
                <a:r>
                  <a:rPr lang="en-US" altLang="ko-KR" spc="-100" dirty="0" err="1" smtClean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0800000" scaled="1"/>
                    </a:gradFill>
                    <a:latin typeface="+mn-ea"/>
                  </a:rPr>
                  <a:t>Verlet</a:t>
                </a:r>
                <a:r>
                  <a:rPr lang="en-US" altLang="ko-KR" spc="-100" dirty="0" smtClean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0800000" scaled="1"/>
                    </a:gradFill>
                    <a:latin typeface="+mn-ea"/>
                  </a:rPr>
                  <a:t> </a:t>
                </a:r>
                <a:r>
                  <a:rPr lang="ko-KR" altLang="en-US" spc="-100" dirty="0" smtClean="0">
                    <a:gradFill>
                      <a:gsLst>
                        <a:gs pos="0">
                          <a:prstClr val="black"/>
                        </a:gs>
                        <a:gs pos="100000">
                          <a:prstClr val="black"/>
                        </a:gs>
                      </a:gsLst>
                      <a:lin ang="10800000" scaled="1"/>
                    </a:gradFill>
                    <a:latin typeface="+mn-ea"/>
                  </a:rPr>
                  <a:t>적분법을 이용한 입자의 운동을 계산</a:t>
                </a:r>
                <a:endParaRPr lang="en-US" altLang="ko-KR" spc="-100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0800000" scaled="1"/>
                  </a:gradFill>
                  <a:latin typeface="+mn-ea"/>
                </a:endParaRPr>
              </a:p>
              <a:p>
                <a:endParaRPr lang="ko-KR" altLang="en-US" spc="-100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0800000" scaled="1"/>
                  </a:gradFill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pc="-100" smtClean="0"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10800000" scaled="1"/>
                          </a:gra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pc="-100" smtClean="0"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10800000" scaled="1"/>
                          </a:gradFill>
                          <a:latin typeface="Cambria Math" charset="0"/>
                        </a:rPr>
                        <m:t>+</m:t>
                      </m:r>
                      <m:r>
                        <a:rPr lang="en-US" altLang="ko-KR" sz="2000" b="0" i="1" spc="-100" smtClean="0"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10800000" scaled="1"/>
                          </a:gra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∆</m:t>
                      </m:r>
                      <m:r>
                        <a:rPr lang="en-US" altLang="ko-KR" sz="2000" b="0" i="1" spc="-100" smtClean="0"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10800000" scaled="1"/>
                          </a:gra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𝑡</m:t>
                      </m:r>
                      <m:r>
                        <a:rPr lang="en-US" altLang="ko-KR" sz="2000" i="1" spc="-1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lang="en-US" altLang="ko-KR" sz="2000" i="1" spc="-10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00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pc="-10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000" b="0" i="1" spc="-100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b="0" i="1" spc="-10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pc="-1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2000" b="0" i="1" spc="-1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ko-KR" sz="2000" i="1" spc="-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sSup>
                            <m:sSupPr>
                              <m:ctrlPr>
                                <a:rPr lang="en-US" altLang="ko-KR" sz="2000" b="0" i="1" spc="-100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2000" b="0" i="1" spc="-1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ko-KR" sz="2000" b="0" i="1" spc="-10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altLang="ko-KR" sz="2000" b="0" spc="-100" dirty="0" smtClean="0">
                  <a:latin typeface="+mn-ea"/>
                  <a:ea typeface="Cambria Math" charset="0"/>
                  <a:cs typeface="Cambria Math" charset="0"/>
                </a:endParaRPr>
              </a:p>
              <a:p>
                <a:endParaRPr lang="en-US" altLang="ko-KR" sz="2000" b="0" spc="-100" dirty="0" smtClean="0">
                  <a:latin typeface="+mn-ea"/>
                  <a:ea typeface="Cambria Math" charset="0"/>
                  <a:cs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00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pc="-100" smtClean="0"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10800000" scaled="1"/>
                          </a:gra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2000" b="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2000" b="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pc="-100" smtClean="0"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10800000" scaled="1"/>
                          </a:gra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000" b="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000" b="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i="1" spc="-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US" altLang="ko-KR" sz="200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altLang="ko-KR" sz="2000" spc="-100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0800000" scaled="1"/>
                  </a:gradFill>
                  <a:latin typeface="+mn-ea"/>
                </a:endParaRPr>
              </a:p>
              <a:p>
                <a:endParaRPr lang="en-US" altLang="ko-KR" sz="2000" spc="-100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0800000" scaled="1"/>
                  </a:gradFill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𝑡</m:t>
                          </m:r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2000" b="0" i="1" spc="-100" smtClean="0"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10800000" scaled="1"/>
                          </a:gra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𝜔</m:t>
                          </m:r>
                        </m:e>
                        <m:sub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2000" b="0" i="1" spc="-100" smtClean="0">
                          <a:gradFill>
                            <a:gsLst>
                              <a:gs pos="0">
                                <a:prstClr val="black"/>
                              </a:gs>
                              <a:gs pos="100000">
                                <a:prstClr val="black"/>
                              </a:gs>
                            </a:gsLst>
                            <a:lin ang="10800000" scaled="1"/>
                          </a:gradFill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ko-KR" sz="2000" b="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2000" b="0" i="1" spc="-100" smtClean="0">
                                  <a:gradFill>
                                    <a:gsLst>
                                      <a:gs pos="0">
                                        <a:prstClr val="black"/>
                                      </a:gs>
                                      <a:gs pos="100000">
                                        <a:prstClr val="black"/>
                                      </a:gs>
                                    </a:gsLst>
                                    <a:lin ang="10800000" scaled="1"/>
                                  </a:gradFill>
                                  <a:latin typeface="Cambria Math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ko-KR" sz="2000" b="0" i="1" spc="-100" smtClean="0">
                                      <a:gradFill>
                                        <a:gsLst>
                                          <a:gs pos="0">
                                            <a:prstClr val="black"/>
                                          </a:gs>
                                          <a:gs pos="100000">
                                            <a:prstClr val="black"/>
                                          </a:gs>
                                        </a:gsLst>
                                        <a:lin ang="10800000" scaled="1"/>
                                      </a:gradFill>
                                      <a:latin typeface="Cambria Math" charset="0"/>
                                    </a:rPr>
                                    <m:t>+1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2000" i="1" spc="-10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∙</m:t>
                          </m:r>
                          <m:r>
                            <a:rPr lang="en-US" altLang="ko-KR" sz="200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∆</m:t>
                          </m:r>
                          <m:r>
                            <a:rPr lang="en-US" altLang="ko-KR" sz="2000" b="0" i="1" spc="-10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num>
                        <m:den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2</m:t>
                          </m:r>
                          <m:r>
                            <a:rPr lang="en-US" altLang="ko-KR" sz="2000" b="0" i="1" spc="-100" smtClean="0">
                              <a:gradFill>
                                <a:gsLst>
                                  <a:gs pos="0">
                                    <a:prstClr val="black"/>
                                  </a:gs>
                                  <a:gs pos="100000">
                                    <a:prstClr val="black"/>
                                  </a:gs>
                                </a:gsLst>
                                <a:lin ang="10800000" scaled="1"/>
                              </a:gradFill>
                              <a:latin typeface="Cambria Math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ko-KR" altLang="en-US" sz="1600" spc="-100" dirty="0" smtClean="0">
                  <a:gradFill>
                    <a:gsLst>
                      <a:gs pos="0">
                        <a:prstClr val="black"/>
                      </a:gs>
                      <a:gs pos="100000">
                        <a:prstClr val="black"/>
                      </a:gs>
                    </a:gsLst>
                    <a:lin ang="10800000" scaled="1"/>
                  </a:gradFill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1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140" y="2124447"/>
                <a:ext cx="5917234" cy="4450577"/>
              </a:xfrm>
              <a:prstGeom prst="rect">
                <a:avLst/>
              </a:prstGeom>
              <a:blipFill>
                <a:blip r:embed="rId5"/>
                <a:stretch>
                  <a:fillRect t="-68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그룹 19"/>
          <p:cNvGrpSpPr/>
          <p:nvPr/>
        </p:nvGrpSpPr>
        <p:grpSpPr>
          <a:xfrm>
            <a:off x="378718" y="900311"/>
            <a:ext cx="7920310" cy="523220"/>
            <a:chOff x="357158" y="857232"/>
            <a:chExt cx="3373320" cy="523220"/>
          </a:xfrm>
        </p:grpSpPr>
        <p:sp>
          <p:nvSpPr>
            <p:cNvPr id="12" name="TextBox 300"/>
            <p:cNvSpPr txBox="1"/>
            <p:nvPr/>
          </p:nvSpPr>
          <p:spPr>
            <a:xfrm>
              <a:off x="515800" y="857232"/>
              <a:ext cx="3214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이산요소법</a:t>
              </a:r>
              <a:r>
                <a:rPr lang="en-US" altLang="ko-KR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(DEM) </a:t>
              </a: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계산 알고리즘</a:t>
              </a:r>
            </a:p>
          </p:txBody>
        </p:sp>
        <p:grpSp>
          <p:nvGrpSpPr>
            <p:cNvPr id="13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4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6588064" y="6297836"/>
            <a:ext cx="28458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그림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63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 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계산 알고리즘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0830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ko-KR" altLang="en-US" dirty="0"/>
              <a:t>별첨</a:t>
            </a:r>
            <a:r>
              <a:rPr lang="en-US" altLang="ko-KR" dirty="0"/>
              <a:t>. </a:t>
            </a:r>
            <a:r>
              <a:rPr lang="ko-KR" altLang="en-US" dirty="0"/>
              <a:t>기초 이론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68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2692" r="71777" b="21663"/>
          <a:stretch/>
        </p:blipFill>
        <p:spPr>
          <a:xfrm>
            <a:off x="529081" y="2794005"/>
            <a:ext cx="2723294" cy="3096344"/>
          </a:xfrm>
          <a:prstGeom prst="rect">
            <a:avLst/>
          </a:prstGeom>
        </p:spPr>
      </p:pic>
      <p:grpSp>
        <p:nvGrpSpPr>
          <p:cNvPr id="5" name="그룹 19"/>
          <p:cNvGrpSpPr/>
          <p:nvPr/>
        </p:nvGrpSpPr>
        <p:grpSpPr>
          <a:xfrm>
            <a:off x="378718" y="900311"/>
            <a:ext cx="7920310" cy="523220"/>
            <a:chOff x="357158" y="857232"/>
            <a:chExt cx="3373320" cy="523220"/>
          </a:xfrm>
        </p:grpSpPr>
        <p:sp>
          <p:nvSpPr>
            <p:cNvPr id="6" name="TextBox 300"/>
            <p:cNvSpPr txBox="1"/>
            <p:nvPr/>
          </p:nvSpPr>
          <p:spPr>
            <a:xfrm>
              <a:off x="515800" y="857232"/>
              <a:ext cx="3214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법선력 접촉 모델</a:t>
              </a:r>
            </a:p>
          </p:txBody>
        </p:sp>
        <p:grpSp>
          <p:nvGrpSpPr>
            <p:cNvPr id="7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9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1157281" y="5898566"/>
            <a:ext cx="2893275" cy="27699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그림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법선력 접촉 모델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68844" y="2023752"/>
                <a:ext cx="6103409" cy="730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𝑛𝑜𝑟𝑚𝑎𝑙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rad>
                          <m:sSubSup>
                            <m:sSub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f>
                                <m:f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num>
                                <m:den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b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ko-KR" alt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𝑐𝑜𝑛𝑡𝑎𝑐𝑡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8844" y="2023752"/>
                <a:ext cx="6103409" cy="7302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직사각형 12"/>
          <p:cNvSpPr/>
          <p:nvPr/>
        </p:nvSpPr>
        <p:spPr>
          <a:xfrm>
            <a:off x="690401" y="1599629"/>
            <a:ext cx="3630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Blip>
                <a:blip r:embed="rId5"/>
              </a:buBlip>
            </a:pPr>
            <a:r>
              <a:rPr lang="en-US" altLang="ko-KR" sz="1800" spc="-100" dirty="0" smtClean="0">
                <a:latin typeface="+mn-ea"/>
              </a:rPr>
              <a:t> Damped </a:t>
            </a:r>
            <a:r>
              <a:rPr lang="en-US" altLang="ko-KR" sz="1800" spc="-100" dirty="0" err="1" smtClean="0">
                <a:latin typeface="+mn-ea"/>
              </a:rPr>
              <a:t>Hertzian</a:t>
            </a:r>
            <a:r>
              <a:rPr lang="en-US" altLang="ko-KR" sz="1800" spc="-100" dirty="0" smtClean="0">
                <a:latin typeface="+mn-ea"/>
              </a:rPr>
              <a:t> Spring Model</a:t>
            </a:r>
            <a:r>
              <a:rPr lang="en-US" altLang="ko-KR" sz="1800" spc="-100" baseline="30000" dirty="0" smtClean="0">
                <a:latin typeface="+mn-ea"/>
              </a:rPr>
              <a:t>[2]</a:t>
            </a:r>
            <a:endParaRPr lang="en-US" altLang="ko-KR" sz="1800" spc="-100" baseline="300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84523" y="2639536"/>
            <a:ext cx="1793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Hertzian</a:t>
            </a:r>
            <a:r>
              <a:rPr lang="en-US" altLang="ko-KR" sz="1200" dirty="0" smtClean="0"/>
              <a:t> spring force</a:t>
            </a:r>
            <a:endParaRPr lang="ko-KR" altLang="en-US" sz="1200" dirty="0"/>
          </a:p>
        </p:txBody>
      </p:sp>
      <p:cxnSp>
        <p:nvCxnSpPr>
          <p:cNvPr id="20" name="직선 연결선 19"/>
          <p:cNvCxnSpPr/>
          <p:nvPr/>
        </p:nvCxnSpPr>
        <p:spPr>
          <a:xfrm>
            <a:off x="5706740" y="2645144"/>
            <a:ext cx="1440160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7434932" y="2639536"/>
            <a:ext cx="1368152" cy="0"/>
          </a:xfrm>
          <a:prstGeom prst="line">
            <a:avLst/>
          </a:prstGeom>
          <a:ln w="158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578948" y="261747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 smtClean="0"/>
              <a:t>Viscour</a:t>
            </a:r>
            <a:r>
              <a:rPr lang="en-US" altLang="ko-KR" sz="1200" dirty="0" smtClean="0"/>
              <a:t> force</a:t>
            </a:r>
            <a:endParaRPr lang="ko-KR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400580" y="3046773"/>
                <a:ext cx="1469659" cy="6969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580" y="3046773"/>
                <a:ext cx="1469659" cy="6969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906540" y="3878242"/>
                <a:ext cx="3183492" cy="7527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ko-KR" altLang="en-US" sz="1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540" y="3878242"/>
                <a:ext cx="3183492" cy="75270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299073" y="4530157"/>
                <a:ext cx="5286083" cy="46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l-G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𝝊</m:t>
                          </m:r>
                        </m:e>
                        <m:sub>
                          <m:r>
                            <a:rPr lang="en-US" altLang="ko-KR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𝒄𝒐𝒏𝒕𝒂𝒄𝒕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𝝊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𝝊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6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𝝎</m:t>
                              </m:r>
                            </m:e>
                            <m:sub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d>
                            <m:dPr>
                              <m:ctrlPr>
                                <a:rPr lang="en-US" altLang="ko-KR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ko-KR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ko-KR" sz="16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6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073" y="4530157"/>
                <a:ext cx="5286083" cy="460832"/>
              </a:xfrm>
              <a:prstGeom prst="rect">
                <a:avLst/>
              </a:prstGeom>
              <a:blipFill rotWithShape="0">
                <a:blip r:embed="rId8"/>
                <a:stretch>
                  <a:fillRect r="-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418166" y="5083650"/>
                <a:ext cx="2160240" cy="4113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66" y="5083650"/>
                <a:ext cx="2160240" cy="411395"/>
              </a:xfrm>
              <a:prstGeom prst="rect">
                <a:avLst/>
              </a:prstGeom>
              <a:blipFill rotWithShape="0">
                <a:blip r:embed="rId9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050556" y="5579692"/>
                <a:ext cx="216024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0556" y="5579692"/>
                <a:ext cx="2160240" cy="424796"/>
              </a:xfrm>
              <a:prstGeom prst="rect">
                <a:avLst/>
              </a:prstGeom>
              <a:blipFill rotWithShape="0"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4122564" y="6012879"/>
                <a:ext cx="2160240" cy="4469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ko-KR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en-US" altLang="ko-K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R" sz="2000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564" y="6012879"/>
                <a:ext cx="2160240" cy="446917"/>
              </a:xfrm>
              <a:prstGeom prst="rect">
                <a:avLst/>
              </a:prstGeom>
              <a:blipFill rotWithShape="0">
                <a:blip r:embed="rId11"/>
                <a:stretch>
                  <a:fillRect t="-98649" b="-15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002884" y="3060551"/>
                <a:ext cx="3043496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𝑌𝑜𝑢𝑛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𝑚𝑜𝑑𝑢𝑙𝑢𝑠</m:t>
                      </m:r>
                    </m:oMath>
                  </m:oMathPara>
                </a14:m>
                <a:endParaRPr lang="en-US" altLang="ko-KR" sz="1800" b="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8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𝑃𝑜𝑖𝑠𝑠𝑜</m:t>
                      </m:r>
                      <m:sSup>
                        <m:sSup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𝑟𝑎𝑡𝑖𝑜</m:t>
                      </m:r>
                    </m:oMath>
                  </m:oMathPara>
                </a14:m>
                <a:endParaRPr lang="en-US" altLang="ko-KR" sz="1800" b="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𝐷𝑎𝑚𝑝𝑖𝑛𝑔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</m:oMath>
                  </m:oMathPara>
                </a14:m>
                <a:endParaRPr lang="en-US" altLang="ko-KR" sz="1800" b="0" dirty="0" smtClean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884" y="3060551"/>
                <a:ext cx="3043496" cy="133882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414081" y="6804967"/>
            <a:ext cx="92821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[2] H. D. NGUYEN, “Modeling the dynamics of toothbrush using discrete element method”, </a:t>
            </a:r>
            <a:r>
              <a:rPr lang="en-US" altLang="ko-KR" sz="1050" dirty="0" err="1" smtClean="0"/>
              <a:t>Kumoh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National Institute of Technology, 2011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5064908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ko-KR" altLang="en-US" dirty="0"/>
              <a:t>별첨</a:t>
            </a:r>
            <a:r>
              <a:rPr lang="en-US" altLang="ko-KR" dirty="0"/>
              <a:t>. </a:t>
            </a:r>
            <a:r>
              <a:rPr lang="ko-KR" altLang="en-US" dirty="0"/>
              <a:t>기초 이론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69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18027" r="70481" b="16798"/>
          <a:stretch/>
        </p:blipFill>
        <p:spPr>
          <a:xfrm>
            <a:off x="90116" y="2586841"/>
            <a:ext cx="2869784" cy="3384376"/>
          </a:xfrm>
          <a:prstGeom prst="rect">
            <a:avLst/>
          </a:prstGeom>
        </p:spPr>
      </p:pic>
      <p:grpSp>
        <p:nvGrpSpPr>
          <p:cNvPr id="9" name="그룹 19"/>
          <p:cNvGrpSpPr/>
          <p:nvPr/>
        </p:nvGrpSpPr>
        <p:grpSpPr>
          <a:xfrm>
            <a:off x="378718" y="900311"/>
            <a:ext cx="7920310" cy="523220"/>
            <a:chOff x="357158" y="857232"/>
            <a:chExt cx="3373320" cy="523220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접선력 접촉 모델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836309" y="5892819"/>
            <a:ext cx="2893275" cy="27699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그림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65 </a:t>
            </a:r>
            <a:r>
              <a:rPr lang="ko-KR" altLang="en-US" sz="1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접선력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접촉 모델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90401" y="1599629"/>
            <a:ext cx="5533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Tx/>
              <a:buBlip>
                <a:blip r:embed="rId4"/>
              </a:buBlip>
            </a:pPr>
            <a:r>
              <a:rPr lang="en-US" altLang="ko-KR" sz="1800" spc="-100" dirty="0" smtClean="0">
                <a:latin typeface="+mn-ea"/>
              </a:rPr>
              <a:t> Linear Damped Spring with a Sliding Friction Element</a:t>
            </a:r>
            <a:r>
              <a:rPr lang="en-US" altLang="ko-KR" sz="1800" spc="-100" baseline="30000" dirty="0">
                <a:latin typeface="+mn-ea"/>
              </a:rPr>
              <a:t>[2]</a:t>
            </a:r>
            <a:endParaRPr lang="en-US" altLang="ko-KR" sz="1800" spc="-1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381041" y="2495977"/>
                <a:ext cx="6336704" cy="411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𝑡𝑎𝑛𝑔𝑒𝑛𝑡𝑖𝑎𝑙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8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800" b="0" i="1" smtClean="0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l-GR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l-G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𝑐𝑜𝑛𝑡𝑎𝑐𝑡</m:t>
                              </m:r>
                            </m:sub>
                          </m:sSub>
                          <m:r>
                            <a:rPr lang="el-GR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l-GR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n-US" sz="18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𝑛𝑜𝑟𝑚𝑎𝑙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41" y="2495977"/>
                <a:ext cx="6336704" cy="411651"/>
              </a:xfrm>
              <a:prstGeom prst="rect">
                <a:avLst/>
              </a:prstGeom>
              <a:blipFill rotWithShape="0">
                <a:blip r:embed="rId5"/>
                <a:stretch>
                  <a:fillRect r="-770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81041" y="3182724"/>
                <a:ext cx="4752528" cy="381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ko-K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ko-K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l-G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𝑐𝑜𝑛𝑡𝑎𝑐𝑡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l-GR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𝜐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𝑐𝑜𝑛𝑡𝑎𝑐𝑡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ko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𝑐𝑜𝑛𝑡𝑎𝑐𝑡</m:t>
                              </m:r>
                            </m:sub>
                          </m:sSub>
                          <m:r>
                            <a:rPr lang="en-US" altLang="ko-KR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altLang="ko-KR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acc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̂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41" y="3182724"/>
                <a:ext cx="4752528" cy="381515"/>
              </a:xfrm>
              <a:prstGeom prst="rect">
                <a:avLst/>
              </a:prstGeom>
              <a:blipFill rotWithShape="0">
                <a:blip r:embed="rId6"/>
                <a:stretch>
                  <a:fillRect t="-4762" r="-1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381041" y="3789316"/>
                <a:ext cx="2109675" cy="7062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ko-KR" altLang="en-US" sz="1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ko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𝑐𝑜𝑛𝑡𝑎𝑐𝑡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l-GR" altLang="ko-K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ko-KR" alt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𝜐</m:t>
                                  </m:r>
                                </m:e>
                                <m:sub>
                                  <m:r>
                                    <a:rPr lang="en-US" altLang="ko-K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𝑐𝑜𝑛𝑡𝑎𝑐𝑡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41" y="3789316"/>
                <a:ext cx="2109675" cy="70628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381041" y="4607888"/>
                <a:ext cx="2613731" cy="404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80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altLang="ko-KR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l-GR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ko-KR" altLang="el-G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𝜐</m:t>
                              </m:r>
                            </m:e>
                            <m:sub>
                              <m:r>
                                <a:rPr lang="en-US" altLang="ko-KR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𝑐𝑜𝑛𝑡𝑎𝑐𝑡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×∆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041" y="4607888"/>
                <a:ext cx="2613731" cy="40498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618508" y="5148783"/>
                <a:ext cx="5112568" cy="1338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𝑇𝑎𝑛𝑔𝑒𝑛𝑡𝑖𝑎𝑙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𝑠𝑝𝑟𝑖𝑛𝑔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altLang="ko-KR" sz="1800" b="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800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𝑇𝑎𝑛𝑔𝑒𝑛𝑡𝑖𝑎𝑙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𝑑𝑎𝑚𝑝𝑖𝑛𝑔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</m:oMath>
                  </m:oMathPara>
                </a14:m>
                <a:endParaRPr lang="en-US" altLang="ko-KR" sz="1800" b="0" i="1" dirty="0" smtClean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18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𝑇𝑎𝑛𝑔𝑒𝑛𝑡𝑖𝑎𝑙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𝑠𝑙𝑖𝑑𝑖𝑛𝑔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𝑓𝑟𝑖𝑐𝑡𝑖𝑜𝑛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1800" b="0" i="1" smtClean="0">
                          <a:latin typeface="Cambria Math" panose="02040503050406030204" pitchFamily="18" charset="0"/>
                        </a:rPr>
                        <m:t>𝑐𝑜𝑒𝑓𝑓𝑖𝑐𝑖𝑒𝑛𝑡</m:t>
                      </m:r>
                    </m:oMath>
                  </m:oMathPara>
                </a14:m>
                <a:endParaRPr lang="en-US" altLang="ko-KR" sz="1800" b="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08" y="5148783"/>
                <a:ext cx="5112568" cy="133882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414081" y="6804967"/>
            <a:ext cx="92821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[2] H. D. NGUYEN, “Modeling the dynamics of toothbrush using discrete element method”, </a:t>
            </a:r>
            <a:r>
              <a:rPr lang="en-US" altLang="ko-KR" sz="1050" dirty="0" err="1" smtClean="0"/>
              <a:t>Kumoh</a:t>
            </a:r>
            <a:r>
              <a:rPr lang="en-US" altLang="ko-KR" sz="1050" dirty="0"/>
              <a:t> </a:t>
            </a:r>
            <a:r>
              <a:rPr lang="en-US" altLang="ko-KR" sz="1050" dirty="0" smtClean="0"/>
              <a:t>National Institute of Technology, 2011 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5776657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프로그램 실행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7</a:t>
            </a:fld>
            <a:endParaRPr 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6140" y="900311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GUI </a:t>
            </a:r>
            <a:r>
              <a:rPr lang="ko-KR" altLang="en-US" dirty="0" smtClean="0"/>
              <a:t>프로그램을 이용한 프로그램 실행</a:t>
            </a:r>
            <a:endParaRPr lang="ko-KR" altLang="en-US" dirty="0"/>
          </a:p>
        </p:txBody>
      </p:sp>
      <p:pic>
        <p:nvPicPr>
          <p:cNvPr id="6" name="bandicam 2019-05-01 10-05-21-09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7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543" y="1358811"/>
            <a:ext cx="9950008" cy="55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9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ko-KR" altLang="en-US" dirty="0"/>
              <a:t>별첨</a:t>
            </a:r>
            <a:r>
              <a:rPr lang="en-US" altLang="ko-KR" dirty="0"/>
              <a:t>. </a:t>
            </a:r>
            <a:r>
              <a:rPr lang="ko-KR" altLang="en-US" dirty="0"/>
              <a:t>기초 이론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70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523220"/>
            <a:chOff x="357158" y="857232"/>
            <a:chExt cx="3373320" cy="523220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800" b="1" spc="-300" dirty="0" err="1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점착력</a:t>
              </a: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모델</a:t>
              </a:r>
              <a:r>
                <a:rPr lang="en-US" altLang="ko-KR" sz="2800" b="1" spc="-300" baseline="300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[3]</a:t>
              </a:r>
              <a:endParaRPr lang="ko-KR" altLang="en-US" sz="2800" b="1" spc="-300" baseline="30000" dirty="0" smtClean="0">
                <a:gradFill flip="none" rotWithShape="1">
                  <a:gsLst>
                    <a:gs pos="50000">
                      <a:srgbClr val="002060"/>
                    </a:gs>
                    <a:gs pos="100000">
                      <a:srgbClr val="0070C0">
                        <a:shade val="100000"/>
                        <a:satMod val="115000"/>
                      </a:srgbClr>
                    </a:gs>
                  </a:gsLst>
                  <a:lin ang="16200000" scaled="1"/>
                  <a:tileRect/>
                </a:gradFill>
                <a:latin typeface="Yoon 봄날 M" pitchFamily="18" charset="-127"/>
                <a:ea typeface="Yoon 봄날 M" pitchFamily="18" charset="-127"/>
                <a:cs typeface="Arial" pitchFamily="34" charset="0"/>
              </a:endParaRP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070517" y="2069015"/>
            <a:ext cx="1512168" cy="3168352"/>
            <a:chOff x="1070517" y="2069015"/>
            <a:chExt cx="1512168" cy="3168352"/>
          </a:xfrm>
        </p:grpSpPr>
        <p:sp>
          <p:nvSpPr>
            <p:cNvPr id="29" name="Rectangle 28"/>
            <p:cNvSpPr/>
            <p:nvPr/>
          </p:nvSpPr>
          <p:spPr>
            <a:xfrm>
              <a:off x="1252505" y="2666783"/>
              <a:ext cx="1151133" cy="196060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/>
            <p:cNvSpPr/>
            <p:nvPr/>
          </p:nvSpPr>
          <p:spPr>
            <a:xfrm>
              <a:off x="2399947" y="3158349"/>
              <a:ext cx="45719" cy="959371"/>
            </a:xfrm>
            <a:custGeom>
              <a:avLst/>
              <a:gdLst>
                <a:gd name="connsiteX0" fmla="*/ 254833 w 254833"/>
                <a:gd name="connsiteY0" fmla="*/ 0 h 959371"/>
                <a:gd name="connsiteX1" fmla="*/ 0 w 254833"/>
                <a:gd name="connsiteY1" fmla="*/ 479685 h 959371"/>
                <a:gd name="connsiteX2" fmla="*/ 254833 w 254833"/>
                <a:gd name="connsiteY2" fmla="*/ 959371 h 95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833" h="959371">
                  <a:moveTo>
                    <a:pt x="254833" y="0"/>
                  </a:moveTo>
                  <a:cubicBezTo>
                    <a:pt x="127416" y="159895"/>
                    <a:pt x="0" y="319790"/>
                    <a:pt x="0" y="479685"/>
                  </a:cubicBezTo>
                  <a:cubicBezTo>
                    <a:pt x="0" y="639580"/>
                    <a:pt x="254833" y="959371"/>
                    <a:pt x="254833" y="959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/>
            <p:cNvSpPr/>
            <p:nvPr/>
          </p:nvSpPr>
          <p:spPr>
            <a:xfrm flipH="1">
              <a:off x="1207535" y="3167550"/>
              <a:ext cx="45719" cy="959371"/>
            </a:xfrm>
            <a:custGeom>
              <a:avLst/>
              <a:gdLst>
                <a:gd name="connsiteX0" fmla="*/ 254833 w 254833"/>
                <a:gd name="connsiteY0" fmla="*/ 0 h 959371"/>
                <a:gd name="connsiteX1" fmla="*/ 0 w 254833"/>
                <a:gd name="connsiteY1" fmla="*/ 479685 h 959371"/>
                <a:gd name="connsiteX2" fmla="*/ 254833 w 254833"/>
                <a:gd name="connsiteY2" fmla="*/ 959371 h 959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833" h="959371">
                  <a:moveTo>
                    <a:pt x="254833" y="0"/>
                  </a:moveTo>
                  <a:cubicBezTo>
                    <a:pt x="127416" y="159895"/>
                    <a:pt x="0" y="319790"/>
                    <a:pt x="0" y="479685"/>
                  </a:cubicBezTo>
                  <a:cubicBezTo>
                    <a:pt x="0" y="639580"/>
                    <a:pt x="254833" y="959371"/>
                    <a:pt x="254833" y="959371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Oval 1"/>
            <p:cNvSpPr/>
            <p:nvPr/>
          </p:nvSpPr>
          <p:spPr>
            <a:xfrm>
              <a:off x="1070517" y="2069015"/>
              <a:ext cx="1512168" cy="15121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1070517" y="3725199"/>
              <a:ext cx="1512168" cy="151216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3817479" y="1836415"/>
                <a:ext cx="2448272" cy="4948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/</m:t>
                          </m:r>
                          <m:r>
                            <a:rPr lang="en-US" sz="2400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𝜉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479" y="1836415"/>
                <a:ext cx="2448272" cy="494815"/>
              </a:xfrm>
              <a:prstGeom prst="rect">
                <a:avLst/>
              </a:prstGeom>
              <a:blipFill rotWithShape="0">
                <a:blip r:embed="rId3"/>
                <a:stretch>
                  <a:fillRect b="-13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3992170" y="3350350"/>
                <a:ext cx="209889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𝜋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𝑐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170" y="3350350"/>
                <a:ext cx="2098890" cy="461665"/>
              </a:xfrm>
              <a:prstGeom prst="rect">
                <a:avLst/>
              </a:prstGeom>
              <a:blipFill rotWithShape="0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656409" y="4445279"/>
                <a:ext cx="5218683" cy="742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3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𝑒𝑓𝑓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400" i="1">
                                  <a:latin typeface="Cambria Math" charset="0"/>
                                </a:rPr>
                                <m:t>/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4</m:t>
                                  </m:r>
                                  <m:r>
                                    <a:rPr lang="en-US" sz="24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𝐸</m:t>
                                      </m:r>
                                    </m:e>
                                  </m:acc>
                                </m:e>
                              </m:d>
                            </m:e>
                          </m:d>
                        </m:e>
                        <m:sup>
                          <m:f>
                            <m:fPr>
                              <m:type m:val="li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3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6409" y="4445279"/>
                <a:ext cx="5218683" cy="74219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166861" y="2429054"/>
                <a:ext cx="374441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𝜉</m:t>
                    </m:r>
                  </m:oMath>
                </a14:m>
                <a:r>
                  <a:rPr lang="en-US" sz="2000" dirty="0" smtClean="0"/>
                  <a:t> : Cohesion energy density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 smtClean="0"/>
                  <a:t> : Contact area</a:t>
                </a:r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6861" y="2429054"/>
                <a:ext cx="3744416" cy="707886"/>
              </a:xfrm>
              <a:prstGeom prst="rect">
                <a:avLst/>
              </a:prstGeom>
              <a:blipFill rotWithShape="0">
                <a:blip r:embed="rId6"/>
                <a:stretch>
                  <a:fillRect l="-814" t="-3419" b="-14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218852" y="3838734"/>
                <a:ext cx="23242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000" dirty="0" smtClean="0"/>
                  <a:t> : Contact radius</a:t>
                </a:r>
                <a:endParaRPr lang="en-US" sz="20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8852" y="3838734"/>
                <a:ext cx="2324273" cy="400110"/>
              </a:xfrm>
              <a:prstGeom prst="rect">
                <a:avLst/>
              </a:prstGeom>
              <a:blipFill rotWithShape="0">
                <a:blip r:embed="rId7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2445666" y="2213031"/>
            <a:ext cx="1001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Paritcle</a:t>
            </a:r>
            <a:r>
              <a:rPr lang="en-US" dirty="0" smtClean="0"/>
              <a:t> 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445666" y="3859226"/>
            <a:ext cx="10011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Paritcle</a:t>
            </a:r>
            <a:r>
              <a:rPr lang="en-US" dirty="0" smtClean="0"/>
              <a:t>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782158" y="5396004"/>
                <a:ext cx="5639864" cy="9730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𝑒𝑓𝑓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, </m:t>
                      </m:r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𝐸</m:t>
                          </m:r>
                        </m:e>
                      </m:acc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158" y="5396004"/>
                <a:ext cx="5639864" cy="973087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976168" y="5427906"/>
            <a:ext cx="2893275" cy="276999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그림</a:t>
            </a:r>
            <a:r>
              <a:rPr lang="ko-KR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</a:t>
            </a:r>
            <a:r>
              <a:rPr lang="ko-KR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두 입자간 점착력 모델</a:t>
            </a:r>
            <a:endParaRPr lang="ko-KR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4081" y="6732959"/>
            <a:ext cx="928211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[3] M. </a:t>
            </a:r>
            <a:r>
              <a:rPr lang="en-US" altLang="ko-KR" sz="1050" dirty="0" err="1" smtClean="0"/>
              <a:t>Ucgul</a:t>
            </a:r>
            <a:r>
              <a:rPr lang="en-US" altLang="ko-KR" sz="1050" dirty="0" smtClean="0"/>
              <a:t>, J. M. </a:t>
            </a:r>
            <a:r>
              <a:rPr lang="en-US" altLang="ko-KR" sz="1050" dirty="0" err="1" smtClean="0"/>
              <a:t>Fielke</a:t>
            </a:r>
            <a:r>
              <a:rPr lang="en-US" altLang="ko-KR" sz="1050" dirty="0" smtClean="0"/>
              <a:t> and C. Saunders, “Three-dimensional discrete element modelling(DEM) of tillage: Accounting for soil cohesion and adhesion”, BIOSYSTEMS ENGINEERING 129, pp. 398-306, 2015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910784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6282804" y="1476375"/>
            <a:ext cx="3888432" cy="5126580"/>
          </a:xfrm>
          <a:prstGeom prst="rect">
            <a:avLst/>
          </a:prstGeom>
          <a:solidFill>
            <a:schemeClr val="bg2">
              <a:lumMod val="20000"/>
              <a:lumOff val="80000"/>
              <a:alpha val="47000"/>
            </a:schemeClr>
          </a:solidFill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547447" y="4068663"/>
            <a:ext cx="3183725" cy="2599147"/>
          </a:xfrm>
          <a:prstGeom prst="rect">
            <a:avLst/>
          </a:prstGeom>
          <a:solidFill>
            <a:schemeClr val="accent1">
              <a:alpha val="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ko-KR" altLang="en-US" dirty="0"/>
              <a:t>별첨</a:t>
            </a:r>
            <a:r>
              <a:rPr lang="en-US" altLang="ko-KR" dirty="0"/>
              <a:t>. </a:t>
            </a:r>
            <a:r>
              <a:rPr lang="ko-KR" altLang="en-US" dirty="0"/>
              <a:t>기초 이론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71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523220"/>
            <a:chOff x="357158" y="857232"/>
            <a:chExt cx="3373320" cy="523220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다물체 동역학  해석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5" name="TextBox 44"/>
          <p:cNvSpPr txBox="1"/>
          <p:nvPr/>
        </p:nvSpPr>
        <p:spPr>
          <a:xfrm>
            <a:off x="935030" y="6827594"/>
            <a:ext cx="30702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67 Implicit HHT </a:t>
            </a:r>
            <a:r>
              <a:rPr lang="ko-KR" altLang="en-US" sz="1200" dirty="0" smtClean="0"/>
              <a:t>알고리즘</a:t>
            </a:r>
            <a:endParaRPr lang="ko-KR" altLang="en-US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7271734" y="6723772"/>
            <a:ext cx="2448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그림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68 </a:t>
            </a:r>
            <a:r>
              <a:rPr lang="ko-KR" altLang="en-US" sz="1200" dirty="0" smtClean="0"/>
              <a:t>운동 방정식</a:t>
            </a:r>
            <a:endParaRPr lang="ko-KR" altLang="en-US" sz="1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1373431" y="1476375"/>
            <a:ext cx="1512168" cy="414024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START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6" name="평행 사변형 5"/>
          <p:cNvSpPr/>
          <p:nvPr/>
        </p:nvSpPr>
        <p:spPr>
          <a:xfrm>
            <a:off x="725359" y="2055435"/>
            <a:ext cx="2808312" cy="288032"/>
          </a:xfrm>
          <a:prstGeom prst="parallelogram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Initialize data of system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735869" y="2556495"/>
                <a:ext cx="2779802" cy="32333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Update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</m:oMath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69" y="2556495"/>
                <a:ext cx="2779802" cy="323339"/>
              </a:xfrm>
              <a:prstGeom prst="rect">
                <a:avLst/>
              </a:prstGeom>
              <a:blipFill rotWithShape="0">
                <a:blip r:embed="rId3"/>
                <a:stretch>
                  <a:fillRect b="-122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735869" y="3067011"/>
                <a:ext cx="2779802" cy="32333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 smtClean="0">
                    <a:solidFill>
                      <a:schemeClr val="tx1"/>
                    </a:solidFill>
                  </a:rPr>
                  <a:t>= predictor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69" y="3067011"/>
                <a:ext cx="2779802" cy="323339"/>
              </a:xfrm>
              <a:prstGeom prst="rect">
                <a:avLst/>
              </a:prstGeom>
              <a:blipFill rotWithShape="0">
                <a:blip r:embed="rId4"/>
                <a:stretch>
                  <a:fillRect b="-122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직사각형 17"/>
              <p:cNvSpPr/>
              <p:nvPr/>
            </p:nvSpPr>
            <p:spPr>
              <a:xfrm>
                <a:off x="725359" y="3574975"/>
                <a:ext cx="2779802" cy="32333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b="1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ko-KR" b="1" dirty="0" smtClean="0">
                    <a:solidFill>
                      <a:schemeClr val="tx1"/>
                    </a:solidFill>
                  </a:rPr>
                  <a:t>by integration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직사각형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59" y="3574975"/>
                <a:ext cx="2779802" cy="323339"/>
              </a:xfrm>
              <a:prstGeom prst="rect">
                <a:avLst/>
              </a:prstGeom>
              <a:blipFill rotWithShape="0">
                <a:blip r:embed="rId5"/>
                <a:stretch>
                  <a:fillRect b="-122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직사각형 18"/>
          <p:cNvSpPr/>
          <p:nvPr/>
        </p:nvSpPr>
        <p:spPr>
          <a:xfrm>
            <a:off x="725359" y="4211240"/>
            <a:ext cx="2779802" cy="32333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Construct EOM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/>
              <p:cNvSpPr/>
              <p:nvPr/>
            </p:nvSpPr>
            <p:spPr>
              <a:xfrm>
                <a:off x="725359" y="4729042"/>
                <a:ext cx="2779802" cy="32333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ko-KR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en-US" altLang="ko-KR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sSubSup>
                      <m:sSubSupPr>
                        <m:ctrlP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ko-KR" alt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altLang="ko-KR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직사각형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59" y="4729042"/>
                <a:ext cx="2779802" cy="323339"/>
              </a:xfrm>
              <a:prstGeom prst="rect">
                <a:avLst/>
              </a:prstGeom>
              <a:blipFill rotWithShape="0">
                <a:blip r:embed="rId6"/>
                <a:stretch>
                  <a:fillRect b="-157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725359" y="5246843"/>
                <a:ext cx="2779802" cy="323339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tx1"/>
                    </a:solidFill>
                  </a:rPr>
                  <a:t>U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𝐩𝐝𝐚𝐭𝐞</m:t>
                    </m:r>
                  </m:oMath>
                </a14:m>
                <a:r>
                  <a:rPr lang="ko-KR" altLang="en-US" b="1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̈"/>
                            <m:ctrlP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acc>
                      </m:e>
                      <m: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ko-KR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359" y="5246843"/>
                <a:ext cx="2779802" cy="323339"/>
              </a:xfrm>
              <a:prstGeom prst="rect">
                <a:avLst/>
              </a:prstGeom>
              <a:blipFill rotWithShape="0">
                <a:blip r:embed="rId7"/>
                <a:stretch>
                  <a:fillRect b="-1228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순서도: 판단 14"/>
              <p:cNvSpPr/>
              <p:nvPr/>
            </p:nvSpPr>
            <p:spPr>
              <a:xfrm>
                <a:off x="704339" y="5793727"/>
                <a:ext cx="2808312" cy="704703"/>
              </a:xfrm>
              <a:prstGeom prst="flowChartDecision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Norm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ko-KR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l-GR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acc>
                                  <m:accPr>
                                    <m:chr m:val="̈"/>
                                    <m:ctrlPr>
                                      <a:rPr lang="el-GR" altLang="ko-KR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l-GR" altLang="ko-K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ko-KR" altLang="el-GR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altLang="ko-K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endParaRPr lang="en-US" altLang="ko-KR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altLang="ko-KR" dirty="0" smtClean="0">
                    <a:solidFill>
                      <a:schemeClr val="tx1"/>
                    </a:solidFill>
                  </a:rPr>
                  <a:t>tolerance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순서도: 판단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39" y="5793727"/>
                <a:ext cx="2808312" cy="704703"/>
              </a:xfrm>
              <a:prstGeom prst="flowChartDecision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/>
          <p:cNvCxnSpPr>
            <a:stCxn id="5" idx="2"/>
            <a:endCxn id="6" idx="0"/>
          </p:cNvCxnSpPr>
          <p:nvPr/>
        </p:nvCxnSpPr>
        <p:spPr>
          <a:xfrm>
            <a:off x="2129515" y="1890399"/>
            <a:ext cx="0" cy="1650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7" idx="2"/>
            <a:endCxn id="17" idx="0"/>
          </p:cNvCxnSpPr>
          <p:nvPr/>
        </p:nvCxnSpPr>
        <p:spPr>
          <a:xfrm>
            <a:off x="2125770" y="2879834"/>
            <a:ext cx="0" cy="187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2125770" y="2343467"/>
            <a:ext cx="0" cy="187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/>
          <p:nvPr/>
        </p:nvCxnSpPr>
        <p:spPr>
          <a:xfrm>
            <a:off x="2125770" y="3387798"/>
            <a:ext cx="0" cy="187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18" idx="2"/>
            <a:endCxn id="19" idx="0"/>
          </p:cNvCxnSpPr>
          <p:nvPr/>
        </p:nvCxnSpPr>
        <p:spPr>
          <a:xfrm>
            <a:off x="2115260" y="3898314"/>
            <a:ext cx="0" cy="3129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115260" y="4541865"/>
            <a:ext cx="0" cy="187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2115260" y="5059666"/>
            <a:ext cx="0" cy="1871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21" idx="2"/>
            <a:endCxn id="15" idx="0"/>
          </p:cNvCxnSpPr>
          <p:nvPr/>
        </p:nvCxnSpPr>
        <p:spPr>
          <a:xfrm flipH="1">
            <a:off x="2108495" y="5570182"/>
            <a:ext cx="6765" cy="2235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순서도: 판단 41"/>
              <p:cNvSpPr/>
              <p:nvPr/>
            </p:nvSpPr>
            <p:spPr>
              <a:xfrm>
                <a:off x="3959090" y="4938627"/>
                <a:ext cx="1872208" cy="536366"/>
              </a:xfrm>
              <a:prstGeom prst="flowChartDecision">
                <a:avLst/>
              </a:prstGeom>
              <a:solidFill>
                <a:schemeClr val="accent1">
                  <a:alpha val="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ko-KR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 </m:t>
                      </m:r>
                      <m:sSub>
                        <m:sSubPr>
                          <m:ctrlP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n-US" altLang="ko-KR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𝒆𝒏𝒅</m:t>
                          </m:r>
                        </m:sub>
                      </m:sSub>
                    </m:oMath>
                  </m:oMathPara>
                </a14:m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순서도: 판단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090" y="4938627"/>
                <a:ext cx="1872208" cy="536366"/>
              </a:xfrm>
              <a:prstGeom prst="flowChartDecision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모서리가 둥근 직사각형 39"/>
          <p:cNvSpPr/>
          <p:nvPr/>
        </p:nvSpPr>
        <p:spPr>
          <a:xfrm>
            <a:off x="4204262" y="5765588"/>
            <a:ext cx="1368152" cy="35944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END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4" name="꺾인 연결선 43"/>
          <p:cNvCxnSpPr>
            <a:stCxn id="15" idx="2"/>
            <a:endCxn id="42" idx="1"/>
          </p:cNvCxnSpPr>
          <p:nvPr/>
        </p:nvCxnSpPr>
        <p:spPr>
          <a:xfrm rot="5400000" flipH="1" flipV="1">
            <a:off x="2387982" y="4927322"/>
            <a:ext cx="1291620" cy="1850595"/>
          </a:xfrm>
          <a:prstGeom prst="bentConnector4">
            <a:avLst>
              <a:gd name="adj1" fmla="val -20140"/>
              <a:gd name="adj2" fmla="val 9191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15" idx="3"/>
            <a:endCxn id="19" idx="3"/>
          </p:cNvCxnSpPr>
          <p:nvPr/>
        </p:nvCxnSpPr>
        <p:spPr>
          <a:xfrm flipH="1" flipV="1">
            <a:off x="3505161" y="4372910"/>
            <a:ext cx="7490" cy="1773169"/>
          </a:xfrm>
          <a:prstGeom prst="bentConnector3">
            <a:avLst>
              <a:gd name="adj1" fmla="val -1789146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578406" y="6390811"/>
            <a:ext cx="54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YES</a:t>
            </a:r>
            <a:endParaRPr lang="ko-KR" altLang="en-US" sz="12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3259989" y="6143360"/>
            <a:ext cx="54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NO</a:t>
            </a:r>
            <a:endParaRPr lang="ko-KR" altLang="en-US" sz="1200" b="1" dirty="0"/>
          </a:p>
        </p:txBody>
      </p:sp>
      <p:cxnSp>
        <p:nvCxnSpPr>
          <p:cNvPr id="58" name="직선 화살표 연결선 57"/>
          <p:cNvCxnSpPr>
            <a:stCxn id="42" idx="2"/>
            <a:endCxn id="40" idx="0"/>
          </p:cNvCxnSpPr>
          <p:nvPr/>
        </p:nvCxnSpPr>
        <p:spPr>
          <a:xfrm flipH="1">
            <a:off x="4888338" y="5474993"/>
            <a:ext cx="6856" cy="2905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stCxn id="42" idx="0"/>
            <a:endCxn id="7" idx="3"/>
          </p:cNvCxnSpPr>
          <p:nvPr/>
        </p:nvCxnSpPr>
        <p:spPr>
          <a:xfrm rot="16200000" flipV="1">
            <a:off x="3095202" y="3138634"/>
            <a:ext cx="2220462" cy="1379523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888296" y="5431682"/>
            <a:ext cx="54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YES</a:t>
            </a:r>
            <a:endParaRPr lang="ko-KR" altLang="en-US" sz="12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4854157" y="4702852"/>
            <a:ext cx="5473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/>
              <a:t>NO</a:t>
            </a:r>
            <a:endParaRPr lang="ko-KR" altLang="en-US" sz="1200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6312636" y="1541568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Residuals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6282804" y="1836415"/>
                <a:ext cx="3816424" cy="87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̈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acc>
                                <m:accPr>
                                  <m:chr m:val="̈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804" y="1836415"/>
                <a:ext cx="3816424" cy="873124"/>
              </a:xfrm>
              <a:prstGeom prst="rect">
                <a:avLst/>
              </a:prstGeom>
              <a:blipFill rotWithShape="0">
                <a:blip r:embed="rId10"/>
                <a:stretch>
                  <a:fillRect b="-6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6282804" y="2709539"/>
                <a:ext cx="23762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Φ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804" y="2709539"/>
                <a:ext cx="2376264" cy="307777"/>
              </a:xfrm>
              <a:prstGeom prst="rect">
                <a:avLst/>
              </a:prstGeom>
              <a:blipFill rotWithShape="0">
                <a:blip r:embed="rId11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6312636" y="3200402"/>
            <a:ext cx="2562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System Jacobian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987780" y="3628230"/>
                <a:ext cx="5314286" cy="1017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̈"/>
                              <m:ctrlP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̇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US" altLang="ko-KR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acc>
                                    <m:accPr>
                                      <m:chr m:val="̈"/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l-GR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sub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bSup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den>
                          </m:f>
                        </m:e>
                      </m:d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 smtClean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7780" y="3628230"/>
                <a:ext cx="5314286" cy="101771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6163749" y="4846483"/>
                <a:ext cx="3507696" cy="5382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ko-KR" alt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̈"/>
                              <m:ctrlPr>
                                <a:rPr lang="ko-KR" alt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ko-KR" alt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𝜕𝜆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ko-KR" b="0" dirty="0" smtClean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49" y="4846483"/>
                <a:ext cx="3507696" cy="538289"/>
              </a:xfrm>
              <a:prstGeom prst="rect">
                <a:avLst/>
              </a:prstGeom>
              <a:blipFill rotWithShape="0">
                <a:blip r:embed="rId13"/>
                <a:stretch>
                  <a:fillRect b="-2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6312636" y="5530309"/>
            <a:ext cx="3498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Generalized Equation of Motion</a:t>
            </a:r>
            <a:endParaRPr lang="ko-KR" alt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5460574" y="5902314"/>
                <a:ext cx="4266580" cy="700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</m:acc>
                              </m:e>
                              <m:e>
                                <m:sSubSup>
                                  <m:sSubSup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  <m:sup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ko-K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altLang="ko-KR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̈"/>
                                  <m:ctrlPr>
                                    <a:rPr lang="ko-KR" alt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ko-KR" altLang="en-US" i="1" smtClean="0">
                                  <a:latin typeface="Cambria Math" panose="02040503050406030204" pitchFamily="18" charset="0"/>
                                </a:rPr>
                                <m:t>𝜕𝛾</m:t>
                              </m:r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ko-KR" altLang="en-US" b="0" i="1" smtClean="0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  <m:sSup>
                                    <m:sSup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0574" y="5902314"/>
                <a:ext cx="4266580" cy="700641"/>
              </a:xfrm>
              <a:prstGeom prst="rect">
                <a:avLst/>
              </a:prstGeom>
              <a:blipFill rotWithShape="0">
                <a:blip r:embed="rId14"/>
                <a:stretch>
                  <a:fillRect b="-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6827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ko-KR" altLang="en-US" dirty="0"/>
              <a:t>별첨</a:t>
            </a:r>
            <a:r>
              <a:rPr lang="en-US" altLang="ko-KR" dirty="0"/>
              <a:t>. </a:t>
            </a:r>
            <a:r>
              <a:rPr lang="ko-KR" altLang="en-US" dirty="0"/>
              <a:t>기초 이론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72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523220"/>
            <a:chOff x="357158" y="857232"/>
            <a:chExt cx="3373320" cy="523220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다물체동역학 해석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8" name="TextBox 187"/>
          <p:cNvSpPr txBox="1"/>
          <p:nvPr/>
        </p:nvSpPr>
        <p:spPr>
          <a:xfrm>
            <a:off x="812608" y="1620391"/>
            <a:ext cx="634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 smtClean="0">
                <a:latin typeface="+mn-ea"/>
              </a:rPr>
              <a:t> </a:t>
            </a:r>
            <a:r>
              <a:rPr lang="ko-KR" altLang="en-US" spc="-100" dirty="0" smtClean="0">
                <a:latin typeface="+mn-ea"/>
              </a:rPr>
              <a:t>운동 방정식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280" y="2628804"/>
            <a:ext cx="4759622" cy="1079819"/>
          </a:xfrm>
          <a:prstGeom prst="rect">
            <a:avLst/>
          </a:prstGeom>
        </p:spPr>
      </p:pic>
      <p:sp>
        <p:nvSpPr>
          <p:cNvPr id="19" name="Rectangle 49"/>
          <p:cNvSpPr/>
          <p:nvPr/>
        </p:nvSpPr>
        <p:spPr>
          <a:xfrm>
            <a:off x="1138551" y="1938660"/>
            <a:ext cx="4988866" cy="373885"/>
          </a:xfrm>
          <a:prstGeom prst="rect">
            <a:avLst/>
          </a:prstGeom>
          <a:solidFill>
            <a:schemeClr val="lt1"/>
          </a:solidFill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Ø"/>
            </a:pPr>
            <a:r>
              <a:rPr lang="ko-KR" altLang="en-US" spc="-100" dirty="0" smtClean="0">
                <a:latin typeface="+mn-ea"/>
              </a:rPr>
              <a:t>직각 </a:t>
            </a:r>
            <a:r>
              <a:rPr lang="ko-KR" altLang="en-US" spc="-100" dirty="0" err="1" smtClean="0">
                <a:latin typeface="+mn-ea"/>
              </a:rPr>
              <a:t>좌표계와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오일러</a:t>
            </a:r>
            <a:r>
              <a:rPr lang="ko-KR" altLang="en-US" spc="-100" dirty="0" smtClean="0">
                <a:latin typeface="+mn-ea"/>
              </a:rPr>
              <a:t> </a:t>
            </a:r>
            <a:r>
              <a:rPr lang="ko-KR" altLang="en-US" spc="-100" dirty="0" err="1" smtClean="0">
                <a:latin typeface="+mn-ea"/>
              </a:rPr>
              <a:t>파라미터를</a:t>
            </a:r>
            <a:r>
              <a:rPr lang="ko-KR" altLang="en-US" spc="-100" dirty="0" smtClean="0">
                <a:latin typeface="+mn-ea"/>
              </a:rPr>
              <a:t> 사용하여 일반화 좌표 구성</a:t>
            </a:r>
            <a:endParaRPr lang="en-US" altLang="ko-KR" spc="-100" dirty="0" smtClean="0">
              <a:latin typeface="+mn-ea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420" y="4001161"/>
            <a:ext cx="1829971" cy="41467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780" y="3996654"/>
            <a:ext cx="2405763" cy="4146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4473" y="4685816"/>
            <a:ext cx="3377711" cy="456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508185" y="5806426"/>
                <a:ext cx="3647255" cy="6512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ko-KR" sz="1200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n-US" altLang="ko-KR" sz="1200" dirty="0"/>
                        <m:t> </m:t>
                      </m:r>
                      <m:r>
                        <m:rPr>
                          <m:nor/>
                        </m:rPr>
                        <a:rPr lang="ko-KR" altLang="en-US" sz="1200" dirty="0"/>
                        <m:t>관성을 포함하는 </m:t>
                      </m:r>
                      <m:r>
                        <m:rPr>
                          <m:nor/>
                        </m:rPr>
                        <a:rPr lang="ko-KR" altLang="en-US" sz="1200" dirty="0" err="1"/>
                        <m:t>대각행렬</m:t>
                      </m:r>
                    </m:oMath>
                  </m:oMathPara>
                </a14:m>
                <a:endParaRPr lang="en-US" altLang="ko-KR" sz="1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p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ko-KR" altLang="en-US" sz="1200" dirty="0" smtClean="0"/>
                  <a:t> 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altLang="ko-KR" sz="1200" dirty="0" smtClean="0"/>
                  <a:t> </a:t>
                </a:r>
                <a:r>
                  <a:rPr lang="ko-KR" altLang="en-US" sz="1200" dirty="0" smtClean="0"/>
                  <a:t>관성을 포함하는 </a:t>
                </a:r>
                <a:r>
                  <a:rPr lang="ko-KR" altLang="en-US" sz="1200" dirty="0" err="1" smtClean="0"/>
                  <a:t>대각행렬</a:t>
                </a:r>
                <a:endParaRPr lang="en-US" altLang="ko-KR" sz="1200" dirty="0"/>
              </a:p>
              <a:p>
                <a14:m>
                  <m:oMath xmlns:m="http://schemas.openxmlformats.org/officeDocument/2006/math"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200" b="0" i="1" smtClean="0">
                        <a:latin typeface="Cambria Math" panose="02040503050406030204" pitchFamily="18" charset="0"/>
                      </a:rPr>
                      <m:t>  = 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물</m:t>
                    </m:r>
                  </m:oMath>
                </a14:m>
                <a:r>
                  <a:rPr lang="ko-KR" altLang="en-US" sz="1200" dirty="0" smtClean="0"/>
                  <a:t>체의 위치</a:t>
                </a:r>
                <a:endParaRPr lang="en-US" altLang="ko-KR" sz="120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185" y="5806426"/>
                <a:ext cx="3647255" cy="651269"/>
              </a:xfrm>
              <a:prstGeom prst="rect">
                <a:avLst/>
              </a:prstGeom>
              <a:blipFill>
                <a:blip r:embed="rId8"/>
                <a:stretch>
                  <a:fillRect b="-56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8287" y="4685816"/>
            <a:ext cx="2304256" cy="3994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5994772" y="5701174"/>
                <a:ext cx="3304636" cy="831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12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오</m:t>
                    </m:r>
                  </m:oMath>
                </a14:m>
                <a:r>
                  <a:rPr lang="ko-KR" altLang="en-US" sz="1200" dirty="0"/>
                  <a:t>일러 매개변수</a:t>
                </a:r>
                <a:endParaRPr lang="en-US" altLang="ko-KR" sz="1200" dirty="0"/>
              </a:p>
              <a:p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ko-KR" sz="1200" dirty="0"/>
                  <a:t> 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물</m:t>
                    </m:r>
                  </m:oMath>
                </a14:m>
                <a:r>
                  <a:rPr lang="ko-KR" altLang="en-US" sz="1200" dirty="0"/>
                  <a:t>체에 작용하는 힘</a:t>
                </a:r>
                <a:endParaRPr lang="en-US" altLang="ko-KR" sz="12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ko-KR" sz="12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2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200" dirty="0"/>
                  <a:t> </a:t>
                </a:r>
                <a:r>
                  <a:rPr lang="ko-KR" altLang="en-US" sz="1200" dirty="0"/>
                  <a:t>물체에 작용하는 토크</a:t>
                </a:r>
                <a:endParaRPr lang="en-US" altLang="ko-KR" sz="1200" dirty="0"/>
              </a:p>
              <a:p>
                <a14:m>
                  <m:oMath xmlns:m="http://schemas.openxmlformats.org/officeDocument/2006/math">
                    <m:r>
                      <a:rPr lang="en-US" altLang="ko-KR" sz="1200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ko-KR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ko-KR" altLang="en-US" sz="1200" i="1">
                        <a:latin typeface="Cambria Math" panose="02040503050406030204" pitchFamily="18" charset="0"/>
                      </a:rPr>
                      <m:t>오</m:t>
                    </m:r>
                  </m:oMath>
                </a14:m>
                <a:r>
                  <a:rPr lang="ko-KR" altLang="en-US" sz="1200" dirty="0"/>
                  <a:t>일러 파라미터</a:t>
                </a:r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772" y="5701174"/>
                <a:ext cx="3304636" cy="831703"/>
              </a:xfrm>
              <a:prstGeom prst="rect">
                <a:avLst/>
              </a:prstGeom>
              <a:blipFill>
                <a:blip r:embed="rId10"/>
                <a:stretch>
                  <a:fillRect t="-730" b="-365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70028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6"/>
          <p:cNvSpPr txBox="1">
            <a:spLocks noGrp="1"/>
          </p:cNvSpPr>
          <p:nvPr>
            <p:ph type="title"/>
          </p:nvPr>
        </p:nvSpPr>
        <p:spPr>
          <a:xfrm>
            <a:off x="547447" y="0"/>
            <a:ext cx="10567679" cy="7145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ko-KR" altLang="en-US" dirty="0"/>
              <a:t>별첨</a:t>
            </a:r>
            <a:r>
              <a:rPr lang="en-US" altLang="ko-KR" dirty="0"/>
              <a:t>. </a:t>
            </a:r>
            <a:r>
              <a:rPr lang="ko-KR" altLang="en-US" dirty="0"/>
              <a:t>기초 이론</a:t>
            </a:r>
            <a:endParaRPr lang="ko-KR" sz="2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altLang="ko-KR" sz="2000" b="0" i="0" u="none" strike="noStrike" cap="none" smtClean="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73</a:t>
            </a:fld>
            <a:endParaRPr lang="ko-KR" sz="2000" b="0" i="0" u="none" strike="noStrike" cap="none" dirty="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그룹 19"/>
          <p:cNvGrpSpPr/>
          <p:nvPr/>
        </p:nvGrpSpPr>
        <p:grpSpPr>
          <a:xfrm>
            <a:off x="378718" y="900311"/>
            <a:ext cx="7920310" cy="523220"/>
            <a:chOff x="357158" y="857232"/>
            <a:chExt cx="3373320" cy="523220"/>
          </a:xfrm>
        </p:grpSpPr>
        <p:sp>
          <p:nvSpPr>
            <p:cNvPr id="10" name="TextBox 300"/>
            <p:cNvSpPr txBox="1"/>
            <p:nvPr/>
          </p:nvSpPr>
          <p:spPr>
            <a:xfrm>
              <a:off x="515800" y="857232"/>
              <a:ext cx="3214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ko-KR" altLang="en-US" sz="28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다물체동역학 해석</a:t>
              </a:r>
            </a:p>
          </p:txBody>
        </p:sp>
        <p:grpSp>
          <p:nvGrpSpPr>
            <p:cNvPr id="11" name="그룹 21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12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8" name="TextBox 187"/>
          <p:cNvSpPr txBox="1"/>
          <p:nvPr/>
        </p:nvSpPr>
        <p:spPr>
          <a:xfrm>
            <a:off x="812608" y="1620391"/>
            <a:ext cx="6349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3"/>
              </a:buBlip>
            </a:pPr>
            <a:r>
              <a:rPr lang="en-US" altLang="ko-KR" spc="-100" dirty="0" smtClean="0">
                <a:latin typeface="+mn-ea"/>
              </a:rPr>
              <a:t> Implicit HHT(Hilbert-Hughes-Taylor) </a:t>
            </a:r>
            <a:r>
              <a:rPr lang="ko-KR" altLang="en-US" spc="-100" dirty="0" smtClean="0">
                <a:latin typeface="+mn-ea"/>
              </a:rPr>
              <a:t>적분 알고리즘 사용</a:t>
            </a:r>
            <a:endParaRPr lang="en-US" altLang="ko-KR" spc="-100" dirty="0" smtClean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10800000" scaled="1"/>
              </a:gra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159385" y="2117171"/>
                <a:ext cx="388843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 세 개의 파라미터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가 필요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85" y="2117171"/>
                <a:ext cx="3888432" cy="307777"/>
              </a:xfrm>
              <a:prstGeom prst="rect">
                <a:avLst/>
              </a:prstGeom>
              <a:blipFill>
                <a:blip r:embed="rId4"/>
                <a:stretch>
                  <a:fillRect l="-470" t="-392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383521" y="3217913"/>
                <a:ext cx="54726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𝛾</m:t>
                      </m:r>
                      <m:r>
                        <a:rPr lang="en-US" altLang="ko-K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ko-KR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altLang="ko-K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1−2</m:t>
                          </m:r>
                          <m:r>
                            <a:rPr lang="en-US" altLang="ko-K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𝛼</m:t>
                          </m:r>
                        </m:num>
                        <m:den>
                          <m:r>
                            <a:rPr lang="en-US" altLang="ko-K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den>
                      </m:f>
                      <m:r>
                        <a:rPr lang="en-US" altLang="ko-K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r>
                        <a:rPr lang="ko-KR" altLang="en-US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   </m:t>
                      </m:r>
                      <m:r>
                        <a:rPr lang="ko-KR" altLang="en-US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altLang="ko-KR" sz="1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altLang="ko-KR" sz="1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altLang="ko-KR" sz="1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altLang="ko-KR" sz="1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1−</m:t>
                                  </m:r>
                                  <m:r>
                                    <a:rPr lang="en-US" altLang="ko-KR" sz="1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𝛼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521" y="3217913"/>
                <a:ext cx="5472608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159385" y="4029746"/>
                <a:ext cx="28083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 적분 공식은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</m:oMath>
                </a14:m>
                <a:r>
                  <a:rPr lang="ko-KR" altLang="en-US" dirty="0" smtClean="0"/>
                  <a:t>로 구성</a:t>
                </a:r>
                <a:endParaRPr lang="en-US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85" y="4029746"/>
                <a:ext cx="2808312" cy="307777"/>
              </a:xfrm>
              <a:prstGeom prst="rect">
                <a:avLst/>
              </a:prstGeom>
              <a:blipFill>
                <a:blip r:embed="rId6"/>
                <a:stretch>
                  <a:fillRect l="-651" t="-588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826420" y="4530625"/>
                <a:ext cx="52565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ko-KR" sz="18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800" b="0" i="1" smtClean="0">
                              <a:latin typeface="Cambria Math" charset="0"/>
                            </a:rPr>
                            <m:t>h</m:t>
                          </m:r>
                          <m:acc>
                            <m:accPr>
                              <m:chr m:val="̇"/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charset="0"/>
                        </a:rPr>
                        <m:t>+</m:t>
                      </m:r>
                      <m:f>
                        <m:fPr>
                          <m:ctrlPr>
                            <a:rPr lang="mr-IN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mr-IN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ko-KR" sz="1800" b="0" i="1" smtClean="0">
                              <a:latin typeface="Cambria Math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mr-IN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1−2</m:t>
                              </m:r>
                              <m:r>
                                <a:rPr lang="en-US" altLang="ko-K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altLang="ko-K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𝛽</m:t>
                              </m:r>
                              <m:acc>
                                <m:accPr>
                                  <m:chr m:val="̈"/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420" y="4530625"/>
                <a:ext cx="5256584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1159385" y="2584668"/>
                <a:ext cx="3888432" cy="307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-</a:t>
                </a:r>
                <a:r>
                  <a:rPr lang="ko-KR" altLang="en-US" dirty="0" smtClean="0"/>
                  <a:t> 파라미터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ko-KR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에 의해 파라미터 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  <m:r>
                      <a:rPr lang="en-US" altLang="ko-K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𝛾</m:t>
                    </m:r>
                    <m:r>
                      <a:rPr lang="ko-KR" alt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가 결정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9385" y="2584668"/>
                <a:ext cx="3888432" cy="307905"/>
              </a:xfrm>
              <a:prstGeom prst="rect">
                <a:avLst/>
              </a:prstGeom>
              <a:blipFill>
                <a:blip r:embed="rId8"/>
                <a:stretch>
                  <a:fillRect l="-470" t="-588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275509" y="5383688"/>
                <a:ext cx="52565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8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1800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sz="18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altLang="ko-KR" sz="1800" b="0" i="1" smtClean="0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sz="1800" b="0" i="1" smtClean="0">
                          <a:latin typeface="Cambria Math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1800" b="0" i="0" smtClean="0">
                          <a:latin typeface="Cambria Math" charset="0"/>
                        </a:rPr>
                        <m:t>h</m:t>
                      </m:r>
                      <m:d>
                        <m:dPr>
                          <m:begChr m:val="["/>
                          <m:endChr m:val="]"/>
                          <m:ctrlPr>
                            <a:rPr lang="mr-IN" altLang="ko-K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mr-IN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1−</m:t>
                              </m:r>
                              <m:r>
                                <a:rPr lang="en-US" altLang="ko-K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𝛾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b="0" i="1" smtClean="0">
                                      <a:latin typeface="Cambria Math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ko-KR" sz="1800" b="0" i="1" smtClean="0">
                              <a:latin typeface="Cambria Math" charset="0"/>
                            </a:rPr>
                            <m:t>+</m:t>
                          </m:r>
                          <m:r>
                            <a:rPr lang="en-US" altLang="ko-KR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  <m:sSub>
                            <m:sSubPr>
                              <m:ctrlPr>
                                <a:rPr lang="en-US" altLang="ko-KR" sz="1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̈"/>
                                  <m:ctrlPr>
                                    <a:rPr lang="en-US" altLang="ko-KR" sz="18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ko-KR" sz="18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ko-K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r>
                                <a:rPr lang="en-US" altLang="ko-KR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09" y="5383688"/>
                <a:ext cx="5256584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15904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4. </a:t>
            </a:r>
            <a:r>
              <a:rPr lang="ko-KR" altLang="en-US" dirty="0" smtClean="0"/>
              <a:t>결과 확인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8</a:t>
            </a:fld>
            <a:endParaRPr lang="ko-KR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306140" y="900311"/>
            <a:ext cx="640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GUI </a:t>
            </a:r>
            <a:r>
              <a:rPr lang="ko-KR" altLang="en-US" dirty="0" smtClean="0"/>
              <a:t>프로그램을 이용한 프로그램 실행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8" y="1318166"/>
            <a:ext cx="561975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420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?. </a:t>
            </a:r>
            <a:r>
              <a:rPr lang="ko-KR" altLang="en-US" dirty="0" smtClean="0"/>
              <a:t>엑셀 입력 파일 작성법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altLang="ko-KR" sz="2000" smtClean="0"/>
              <a:pPr algn="r">
                <a:buSzPct val="25000"/>
              </a:pPr>
              <a:t>9</a:t>
            </a:fld>
            <a:endParaRPr lang="ko-KR" sz="2000" dirty="0"/>
          </a:p>
        </p:txBody>
      </p:sp>
      <p:grpSp>
        <p:nvGrpSpPr>
          <p:cNvPr id="4" name="그룹 3"/>
          <p:cNvGrpSpPr/>
          <p:nvPr/>
        </p:nvGrpSpPr>
        <p:grpSpPr>
          <a:xfrm>
            <a:off x="378718" y="900311"/>
            <a:ext cx="7920310" cy="461665"/>
            <a:chOff x="357158" y="857232"/>
            <a:chExt cx="3373320" cy="461665"/>
          </a:xfrm>
        </p:grpSpPr>
        <p:sp>
          <p:nvSpPr>
            <p:cNvPr id="5" name="TextBox 300"/>
            <p:cNvSpPr txBox="1"/>
            <p:nvPr/>
          </p:nvSpPr>
          <p:spPr>
            <a:xfrm>
              <a:off x="515800" y="857232"/>
              <a:ext cx="3214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ko-KR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 </a:t>
              </a:r>
              <a:r>
                <a:rPr lang="ko-KR" altLang="en-US" sz="2400" b="1" spc="-300" dirty="0" smtClean="0">
                  <a:gradFill flip="none" rotWithShape="1">
                    <a:gsLst>
                      <a:gs pos="50000">
                        <a:srgbClr val="002060"/>
                      </a:gs>
                      <a:gs pos="100000">
                        <a:srgbClr val="0070C0">
                          <a:shade val="100000"/>
                          <a:satMod val="115000"/>
                        </a:srgbClr>
                      </a:gs>
                    </a:gsLst>
                    <a:lin ang="16200000" scaled="1"/>
                    <a:tileRect/>
                  </a:gradFill>
                  <a:latin typeface="Yoon 봄날 M" pitchFamily="18" charset="-127"/>
                  <a:ea typeface="Yoon 봄날 M" pitchFamily="18" charset="-127"/>
                  <a:cs typeface="Arial" pitchFamily="34" charset="0"/>
                </a:rPr>
                <a:t>데이터 입력법</a:t>
              </a:r>
            </a:p>
          </p:txBody>
        </p:sp>
        <p:grpSp>
          <p:nvGrpSpPr>
            <p:cNvPr id="6" name="그룹 5"/>
            <p:cNvGrpSpPr/>
            <p:nvPr/>
          </p:nvGrpSpPr>
          <p:grpSpPr>
            <a:xfrm rot="16200000" flipH="1">
              <a:off x="309292" y="1047975"/>
              <a:ext cx="290624" cy="194891"/>
              <a:chOff x="4000496" y="4357694"/>
              <a:chExt cx="1243021" cy="613764"/>
            </a:xfrm>
          </p:grpSpPr>
          <p:sp>
            <p:nvSpPr>
              <p:cNvPr id="7" name="이등변 삼각형 25"/>
              <p:cNvSpPr/>
              <p:nvPr/>
            </p:nvSpPr>
            <p:spPr>
              <a:xfrm flipV="1">
                <a:off x="4000496" y="4357694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/>
                  </a:gs>
                  <a:gs pos="100000">
                    <a:srgbClr val="0070C0"/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이등변 삼각형 26"/>
              <p:cNvSpPr/>
              <p:nvPr/>
            </p:nvSpPr>
            <p:spPr>
              <a:xfrm flipV="1">
                <a:off x="4000496" y="4568099"/>
                <a:ext cx="1243021" cy="403359"/>
              </a:xfrm>
              <a:prstGeom prst="triangle">
                <a:avLst/>
              </a:prstGeom>
              <a:gradFill>
                <a:gsLst>
                  <a:gs pos="0">
                    <a:srgbClr val="7030A0">
                      <a:alpha val="44000"/>
                    </a:srgbClr>
                  </a:gs>
                  <a:gs pos="100000">
                    <a:srgbClr val="0070C0">
                      <a:alpha val="46000"/>
                    </a:srgbClr>
                  </a:gs>
                </a:gsLst>
                <a:lin ang="108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9" y="6156895"/>
            <a:ext cx="10531276" cy="4286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73746" y="6688710"/>
            <a:ext cx="36718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그림 </a:t>
            </a:r>
            <a:r>
              <a:rPr lang="en-US" altLang="ko-KR" dirty="0" smtClean="0"/>
              <a:t>1. </a:t>
            </a:r>
            <a:r>
              <a:rPr lang="ko-KR" altLang="en-US" dirty="0" smtClean="0"/>
              <a:t>모델링 정보들의 시작 위치 명시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923815"/>
              </p:ext>
            </p:extLst>
          </p:nvPr>
        </p:nvGraphicFramePr>
        <p:xfrm>
          <a:off x="378718" y="1404320"/>
          <a:ext cx="10008541" cy="1854200"/>
        </p:xfrm>
        <a:graphic>
          <a:graphicData uri="http://schemas.openxmlformats.org/drawingml/2006/table">
            <a:tbl>
              <a:tblPr firstRow="1" bandRow="1">
                <a:tableStyleId>{DDB9F75A-902A-4AE5-BB35-49271CD8FD30}</a:tableStyleId>
              </a:tblPr>
              <a:tblGrid>
                <a:gridCol w="2786682">
                  <a:extLst>
                    <a:ext uri="{9D8B030D-6E8A-4147-A177-3AD203B41FA5}">
                      <a16:colId xmlns:a16="http://schemas.microsoft.com/office/drawing/2014/main" val="109895695"/>
                    </a:ext>
                  </a:extLst>
                </a:gridCol>
                <a:gridCol w="7221859">
                  <a:extLst>
                    <a:ext uri="{9D8B030D-6E8A-4147-A177-3AD203B41FA5}">
                      <a16:colId xmlns:a16="http://schemas.microsoft.com/office/drawing/2014/main" val="695614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항목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입력법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06052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벡터 데이터 입력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벡터의 각 요소 값들은 콤마</a:t>
                      </a:r>
                      <a:r>
                        <a:rPr lang="en-US" altLang="ko-KR" dirty="0" smtClean="0"/>
                        <a:t>(,)</a:t>
                      </a:r>
                      <a:r>
                        <a:rPr lang="ko-KR" altLang="en-US" dirty="0" smtClean="0"/>
                        <a:t>로 구분하여 작성한다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826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수식 입력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현재 수식 입력은 지원하지 않는다</a:t>
                      </a:r>
                      <a:r>
                        <a:rPr lang="en-US" altLang="ko-KR" dirty="0" smtClean="0"/>
                        <a:t>.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0455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두개 이상의 모델 정보 입력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하나의 정보를 입력한 후 다음 정보는 반드시 바로 다음 행의 시작열에 입력하여야 한다</a:t>
                      </a:r>
                      <a:r>
                        <a:rPr lang="en-US" altLang="ko-KR" dirty="0" smtClean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1664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입력 단위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smtClean="0"/>
                        <a:t>길이는 미터</a:t>
                      </a:r>
                      <a:r>
                        <a:rPr lang="en-US" altLang="ko-KR" dirty="0" smtClean="0"/>
                        <a:t>(m),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힘은 뉴턴</a:t>
                      </a:r>
                      <a:r>
                        <a:rPr lang="en-US" altLang="ko-KR" baseline="0" dirty="0" smtClean="0"/>
                        <a:t>(N), </a:t>
                      </a:r>
                      <a:r>
                        <a:rPr lang="ko-KR" altLang="en-US" baseline="0" dirty="0" smtClean="0"/>
                        <a:t>질량은 </a:t>
                      </a:r>
                      <a:r>
                        <a:rPr lang="en-US" altLang="ko-KR" baseline="0" dirty="0" smtClean="0"/>
                        <a:t>Kg</a:t>
                      </a:r>
                      <a:r>
                        <a:rPr lang="ko-KR" altLang="en-US" baseline="0" dirty="0" smtClean="0"/>
                        <a:t>으로 입력</a:t>
                      </a:r>
                      <a:endParaRPr lang="en-US" altLang="ko-KR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7026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03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26890</TotalTime>
  <Words>4571</Words>
  <Application>Microsoft Office PowerPoint</Application>
  <PresentationFormat>사용자 지정</PresentationFormat>
  <Paragraphs>1214</Paragraphs>
  <Slides>73</Slides>
  <Notes>56</Notes>
  <HiddenSlides>0</HiddenSlides>
  <MMClips>6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4" baseType="lpstr">
      <vt:lpstr>HY견고딕</vt:lpstr>
      <vt:lpstr>Yoon 봄날 M</vt:lpstr>
      <vt:lpstr>Yoon 윤고딕 550_TT</vt:lpstr>
      <vt:lpstr>맑은 고딕</vt:lpstr>
      <vt:lpstr>바탕</vt:lpstr>
      <vt:lpstr>Arial</vt:lpstr>
      <vt:lpstr>Cambria Math</vt:lpstr>
      <vt:lpstr>Copperplate Gothic Bold</vt:lpstr>
      <vt:lpstr>Times New Roman</vt:lpstr>
      <vt:lpstr>Wingdings</vt:lpstr>
      <vt:lpstr>Office 테마</vt:lpstr>
      <vt:lpstr>PowerPoint 프레젠테이션</vt:lpstr>
      <vt:lpstr>PowerPoint 프레젠테이션</vt:lpstr>
      <vt:lpstr>1. 3D 슬라이드-크랭크 모델링</vt:lpstr>
      <vt:lpstr>2. 엑셀 파일 구성</vt:lpstr>
      <vt:lpstr>2. 엑셀 파일 구성</vt:lpstr>
      <vt:lpstr>3. 프로그램 실행</vt:lpstr>
      <vt:lpstr>3. 프로그램 실행</vt:lpstr>
      <vt:lpstr>4. 결과 확인</vt:lpstr>
      <vt:lpstr>?. 엑셀 입력 파일 작성법</vt:lpstr>
      <vt:lpstr>?. 엑셀 입력 파일 작성법</vt:lpstr>
      <vt:lpstr>?. 엑셀 입력 파일 작성법</vt:lpstr>
      <vt:lpstr>?. 엑셀 입력 파일 작성법</vt:lpstr>
      <vt:lpstr>?. 엑셀 입력 파일 작성법</vt:lpstr>
      <vt:lpstr>?. 엑셀 입력 파일 작성법</vt:lpstr>
      <vt:lpstr>?. 엑셀 입력 파일 작성법</vt:lpstr>
      <vt:lpstr>?. 엑셀 입력 파일 작성법</vt:lpstr>
      <vt:lpstr>?. 프로그램 실행법</vt:lpstr>
      <vt:lpstr>?. 엑셀 입력 파일 작성법</vt:lpstr>
      <vt:lpstr>?. 엑셀 입력 파일 작성법</vt:lpstr>
      <vt:lpstr>PowerPoint 프레젠테이션</vt:lpstr>
      <vt:lpstr>1. 연구 개발 개요 및 목표</vt:lpstr>
      <vt:lpstr>PowerPoint 프레젠테이션</vt:lpstr>
      <vt:lpstr>2. 연구개발 주요 성과</vt:lpstr>
      <vt:lpstr>PowerPoint 프레젠테이션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3. 연구 개발 내용</vt:lpstr>
      <vt:lpstr>PowerPoint 프레젠테이션</vt:lpstr>
      <vt:lpstr>4. 결론</vt:lpstr>
      <vt:lpstr>4. 향후 연구 방향</vt:lpstr>
      <vt:lpstr>PowerPoint 프레젠테이션</vt:lpstr>
      <vt:lpstr>PowerPoint 프레젠테이션</vt:lpstr>
      <vt:lpstr>별첨. 기초 이론</vt:lpstr>
      <vt:lpstr>별첨. 기초 이론</vt:lpstr>
      <vt:lpstr>별첨. 기초 이론</vt:lpstr>
      <vt:lpstr>별첨. 기초 이론</vt:lpstr>
      <vt:lpstr>별첨. 기초 이론</vt:lpstr>
      <vt:lpstr>별첨. 기초 이론</vt:lpstr>
      <vt:lpstr>별첨. 기초 이론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win7</dc:creator>
  <cp:lastModifiedBy>Jun ChulWoong</cp:lastModifiedBy>
  <cp:revision>1128</cp:revision>
  <cp:lastPrinted>2016-10-10T08:39:33Z</cp:lastPrinted>
  <dcterms:modified xsi:type="dcterms:W3CDTF">2019-05-01T03:38:10Z</dcterms:modified>
</cp:coreProperties>
</file>